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57" r:id="rId4"/>
    <p:sldId id="270" r:id="rId5"/>
    <p:sldId id="258" r:id="rId6"/>
    <p:sldId id="271" r:id="rId7"/>
    <p:sldId id="259" r:id="rId8"/>
    <p:sldId id="272" r:id="rId9"/>
    <p:sldId id="260" r:id="rId10"/>
    <p:sldId id="273" r:id="rId11"/>
    <p:sldId id="261" r:id="rId12"/>
    <p:sldId id="274" r:id="rId13"/>
    <p:sldId id="262" r:id="rId14"/>
    <p:sldId id="275" r:id="rId15"/>
    <p:sldId id="263" r:id="rId16"/>
    <p:sldId id="276" r:id="rId17"/>
    <p:sldId id="264" r:id="rId18"/>
    <p:sldId id="277" r:id="rId19"/>
    <p:sldId id="265" r:id="rId20"/>
    <p:sldId id="278" r:id="rId21"/>
    <p:sldId id="266" r:id="rId22"/>
    <p:sldId id="279" r:id="rId23"/>
    <p:sldId id="267" r:id="rId24"/>
    <p:sldId id="280" r:id="rId25"/>
    <p:sldId id="281" r:id="rId26"/>
    <p:sldId id="268" r:id="rId27"/>
    <p:sldId id="282" r:id="rId28"/>
    <p:sldId id="28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7"/>
  </p:normalViewPr>
  <p:slideViewPr>
    <p:cSldViewPr snapToGrid="0">
      <p:cViewPr varScale="1">
        <p:scale>
          <a:sx n="110" d="100"/>
          <a:sy n="110"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42D4B-E5EA-48F1-7557-AF68906269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8608D5D-3FC2-C006-108A-E456DDDAC0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78198F-0AE5-1FC2-F853-79D152B678A5}"/>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75C93B48-B302-DEA4-76DD-800791A610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C6EA55-F40A-AEEE-5662-A4D717D26DAB}"/>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175952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5FCE2-8D3E-8981-CE4C-FA154A05492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A3E60B-FCA9-EEE0-0FFD-E959559483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040117-170A-0B65-C0E5-13C668ADD88E}"/>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D2C84065-C0DF-A991-0E18-B8BDB0CD5C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B6ACBC-4403-2F5F-8B92-39723723A465}"/>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7902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CECAC2-4397-5BF3-C30A-F905BED0B5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17CB94C-3A8E-525B-2AEC-E07771250E9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A3E358-E9DE-C23F-AABE-E5D23CAB961B}"/>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D88D65D6-6C95-2175-4ACF-25146011D4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CF01C7-B414-CAF6-D9D5-99993252FBC1}"/>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191829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25884-655B-BF19-340F-E54B4141480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93CC15-AAB5-C9EF-A476-69624A9A52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C5827A-76FC-D33B-E49E-D8BD1FBC120A}"/>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EF950A57-14AE-F6EE-3F0B-A83B612408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4793C8-9A4A-28EC-42FE-8BC7594C6556}"/>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223320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5AB2AD-4B9D-BCA5-8805-BAE68996F26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071B160-D62E-F832-038D-1E82F3076B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22C5F49-669D-2830-F5C9-B1B2A5EF8C46}"/>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109AD5EC-BCF7-8D67-222A-A1AF92594C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6B78A3-3766-FFC1-C33B-8D39C0F4E917}"/>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315047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EEDA0-1AC4-49E3-BBBE-B2807D212F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59040C-636E-EAE2-2673-319406BCAE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B02D8E5-4247-4B01-7EF8-1342C46D954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95B86D-16A6-9C2C-0C46-E13690593D7C}"/>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6" name="Espace réservé du pied de page 5">
            <a:extLst>
              <a:ext uri="{FF2B5EF4-FFF2-40B4-BE49-F238E27FC236}">
                <a16:creationId xmlns:a16="http://schemas.microsoft.com/office/drawing/2014/main" id="{8DCEDCA3-3F4B-F805-8862-6AB2A4C3BB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95C813-CAD5-8369-445E-F2883F43D228}"/>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62936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04F8C-9BDC-3752-E2BF-B0151B661B6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1172A13-7C00-9E0B-BBE6-27406C76E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03B1E2F-4A79-2269-2111-F947250A23A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937E0C-D73C-9290-10BF-56A73FD23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AFF555-A7A3-9385-C0BB-FB7342A0208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530F2CE-68DB-75B8-D1BF-78EAE2AB3124}"/>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8" name="Espace réservé du pied de page 7">
            <a:extLst>
              <a:ext uri="{FF2B5EF4-FFF2-40B4-BE49-F238E27FC236}">
                <a16:creationId xmlns:a16="http://schemas.microsoft.com/office/drawing/2014/main" id="{4BC163E3-F213-AA3F-D1C7-07B1DA6932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5070070-9F28-5DB9-A76B-32F7F3DBFCF8}"/>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349889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F85FD-90C1-2809-6E44-75769FB45C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2B4C0BF-38F9-FD70-E41C-31BF96314CA0}"/>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4" name="Espace réservé du pied de page 3">
            <a:extLst>
              <a:ext uri="{FF2B5EF4-FFF2-40B4-BE49-F238E27FC236}">
                <a16:creationId xmlns:a16="http://schemas.microsoft.com/office/drawing/2014/main" id="{FB32F13E-FE64-CCF2-4EAC-71D2DBFEE3F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E36CAE4-66F8-E869-1EEE-DD6B09FA26E6}"/>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357407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DE5272-ECFB-036B-F90F-D13754064605}"/>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3" name="Espace réservé du pied de page 2">
            <a:extLst>
              <a:ext uri="{FF2B5EF4-FFF2-40B4-BE49-F238E27FC236}">
                <a16:creationId xmlns:a16="http://schemas.microsoft.com/office/drawing/2014/main" id="{22F955E1-07D9-D5ED-2330-FB76017EB88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BCCCC31-E482-BE14-7A0E-E9290EDB250F}"/>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255560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CFB37-2CC4-23AC-EBDE-1D2FF70BA2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2EEA848-3684-6D16-FF07-2788EB071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5D3BAED-9515-23A2-3A40-C4D363FC7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A575B1-365C-A10B-420B-878874400A7D}"/>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6" name="Espace réservé du pied de page 5">
            <a:extLst>
              <a:ext uri="{FF2B5EF4-FFF2-40B4-BE49-F238E27FC236}">
                <a16:creationId xmlns:a16="http://schemas.microsoft.com/office/drawing/2014/main" id="{79958C8E-1411-61F8-3E0D-1022781355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9F9ACF-8F5B-A186-D960-C99F4276DF6F}"/>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80482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1C761-F688-606A-8F0A-76A65D7B2B6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0A58F0-1734-42FC-242C-94C2C4EFE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5D48DF2-B83B-C9E3-7888-6BB1471DA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EAA7DD-875C-B758-2C81-23E686BC309B}"/>
              </a:ext>
            </a:extLst>
          </p:cNvPr>
          <p:cNvSpPr>
            <a:spLocks noGrp="1"/>
          </p:cNvSpPr>
          <p:nvPr>
            <p:ph type="dt" sz="half" idx="10"/>
          </p:nvPr>
        </p:nvSpPr>
        <p:spPr/>
        <p:txBody>
          <a:bodyPr/>
          <a:lstStyle/>
          <a:p>
            <a:fld id="{227E4165-5E8D-5B48-BAF4-7CFB4F16E91D}" type="datetimeFigureOut">
              <a:rPr lang="fr-FR" smtClean="0"/>
              <a:t>30/01/2024</a:t>
            </a:fld>
            <a:endParaRPr lang="fr-FR"/>
          </a:p>
        </p:txBody>
      </p:sp>
      <p:sp>
        <p:nvSpPr>
          <p:cNvPr id="6" name="Espace réservé du pied de page 5">
            <a:extLst>
              <a:ext uri="{FF2B5EF4-FFF2-40B4-BE49-F238E27FC236}">
                <a16:creationId xmlns:a16="http://schemas.microsoft.com/office/drawing/2014/main" id="{45CBA505-9FC4-F5DE-E078-57C385CD33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AF4342-FE54-0876-70AD-4120DD26E5CA}"/>
              </a:ext>
            </a:extLst>
          </p:cNvPr>
          <p:cNvSpPr>
            <a:spLocks noGrp="1"/>
          </p:cNvSpPr>
          <p:nvPr>
            <p:ph type="sldNum" sz="quarter" idx="12"/>
          </p:nvPr>
        </p:nvSpPr>
        <p:spPr/>
        <p:txBody>
          <a:bodyPr/>
          <a:lstStyle/>
          <a:p>
            <a:fld id="{70833C43-E77B-D840-820F-614292EFFDAA}" type="slidenum">
              <a:rPr lang="fr-FR" smtClean="0"/>
              <a:t>‹N°›</a:t>
            </a:fld>
            <a:endParaRPr lang="fr-FR"/>
          </a:p>
        </p:txBody>
      </p:sp>
    </p:spTree>
    <p:extLst>
      <p:ext uri="{BB962C8B-B14F-4D97-AF65-F5344CB8AC3E}">
        <p14:creationId xmlns:p14="http://schemas.microsoft.com/office/powerpoint/2010/main" val="25723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789F97-E7CE-32D7-3B0F-40C9DDFD2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83706E0-19B2-4FC5-7600-8D2629544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A119B5-17D7-1D39-4A81-CAA63EEF6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E4165-5E8D-5B48-BAF4-7CFB4F16E91D}" type="datetimeFigureOut">
              <a:rPr lang="fr-FR" smtClean="0"/>
              <a:t>30/01/2024</a:t>
            </a:fld>
            <a:endParaRPr lang="fr-FR"/>
          </a:p>
        </p:txBody>
      </p:sp>
      <p:sp>
        <p:nvSpPr>
          <p:cNvPr id="5" name="Espace réservé du pied de page 4">
            <a:extLst>
              <a:ext uri="{FF2B5EF4-FFF2-40B4-BE49-F238E27FC236}">
                <a16:creationId xmlns:a16="http://schemas.microsoft.com/office/drawing/2014/main" id="{51D5BF0B-5FB3-DFED-C076-6477CF4C4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1AB1B67-B0BF-857B-9134-7F9DA83C5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33C43-E77B-D840-820F-614292EFFDAA}" type="slidenum">
              <a:rPr lang="fr-FR" smtClean="0"/>
              <a:t>‹N°›</a:t>
            </a:fld>
            <a:endParaRPr lang="fr-FR"/>
          </a:p>
        </p:txBody>
      </p:sp>
    </p:spTree>
    <p:extLst>
      <p:ext uri="{BB962C8B-B14F-4D97-AF65-F5344CB8AC3E}">
        <p14:creationId xmlns:p14="http://schemas.microsoft.com/office/powerpoint/2010/main" val="412638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ECFC8EC-56A3-E23F-3C1C-6DEB56DD8E1E}"/>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54E77541-9F2A-3EE6-1D3B-68D9556064D0}"/>
              </a:ext>
            </a:extLst>
          </p:cNvPr>
          <p:cNvSpPr>
            <a:spLocks noGrp="1"/>
          </p:cNvSpPr>
          <p:nvPr>
            <p:ph type="subTitle" idx="1"/>
          </p:nvPr>
        </p:nvSpPr>
        <p:spPr/>
        <p:txBody>
          <a:bodyPr/>
          <a:lstStyle/>
          <a:p>
            <a:endParaRPr lang="fr-FR"/>
          </a:p>
        </p:txBody>
      </p:sp>
      <p:pic>
        <p:nvPicPr>
          <p:cNvPr id="7" name="Image 6">
            <a:extLst>
              <a:ext uri="{FF2B5EF4-FFF2-40B4-BE49-F238E27FC236}">
                <a16:creationId xmlns:a16="http://schemas.microsoft.com/office/drawing/2014/main" id="{2813BAEC-AC2F-7269-F8C8-A4FF47B3C4B1}"/>
              </a:ext>
            </a:extLst>
          </p:cNvPr>
          <p:cNvPicPr>
            <a:picLocks noChangeAspect="1"/>
          </p:cNvPicPr>
          <p:nvPr/>
        </p:nvPicPr>
        <p:blipFill>
          <a:blip r:embed="rId2"/>
          <a:stretch>
            <a:fillRect/>
          </a:stretch>
        </p:blipFill>
        <p:spPr>
          <a:xfrm>
            <a:off x="1385104" y="93891"/>
            <a:ext cx="8912506" cy="8008934"/>
          </a:xfrm>
          <a:prstGeom prst="rect">
            <a:avLst/>
          </a:prstGeom>
        </p:spPr>
      </p:pic>
    </p:spTree>
    <p:extLst>
      <p:ext uri="{BB962C8B-B14F-4D97-AF65-F5344CB8AC3E}">
        <p14:creationId xmlns:p14="http://schemas.microsoft.com/office/powerpoint/2010/main" val="355753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11D32-F65A-B718-3A39-32D8909DFB45}"/>
              </a:ext>
            </a:extLst>
          </p:cNvPr>
          <p:cNvSpPr>
            <a:spLocks noGrp="1"/>
          </p:cNvSpPr>
          <p:nvPr>
            <p:ph type="title"/>
          </p:nvPr>
        </p:nvSpPr>
        <p:spPr>
          <a:xfrm>
            <a:off x="259466" y="2766218"/>
            <a:ext cx="3386559" cy="1325563"/>
          </a:xfrm>
        </p:spPr>
        <p:txBody>
          <a:bodyPr>
            <a:normAutofit fontScale="90000"/>
          </a:bodyPr>
          <a:lstStyle/>
          <a:p>
            <a:pPr algn="ctr"/>
            <a:r>
              <a:rPr lang="fr-FR" sz="1800" dirty="0">
                <a:solidFill>
                  <a:srgbClr val="BF0000"/>
                </a:solidFill>
                <a:effectLst/>
                <a:latin typeface="Arial,Bold"/>
              </a:rPr>
              <a:t>5ème station : </a:t>
            </a:r>
            <a:br>
              <a:rPr lang="fr-FR" sz="1800" dirty="0">
                <a:solidFill>
                  <a:srgbClr val="BF0000"/>
                </a:solidFill>
                <a:effectLst/>
                <a:latin typeface="Arial,Bold"/>
              </a:rPr>
            </a:br>
            <a:r>
              <a:rPr lang="fr-FR" sz="1800" dirty="0">
                <a:solidFill>
                  <a:srgbClr val="BF0000"/>
                </a:solidFill>
                <a:effectLst/>
                <a:latin typeface="Arial,Bold"/>
              </a:rPr>
              <a:t>Simon aide </a:t>
            </a:r>
            <a:r>
              <a:rPr lang="fr-FR" sz="1800" dirty="0" err="1">
                <a:solidFill>
                  <a:srgbClr val="BF0000"/>
                </a:solidFill>
                <a:effectLst/>
                <a:latin typeface="Arial,Bold"/>
              </a:rPr>
              <a:t>Jésus</a:t>
            </a:r>
            <a:r>
              <a:rPr lang="fr-FR" sz="1800" dirty="0">
                <a:solidFill>
                  <a:srgbClr val="BF0000"/>
                </a:solidFill>
                <a:effectLst/>
                <a:latin typeface="Arial,Bold"/>
              </a:rPr>
              <a:t> à porter sa croix</a:t>
            </a:r>
            <a:br>
              <a:rPr lang="fr-FR" sz="1800" dirty="0">
                <a:solidFill>
                  <a:srgbClr val="BF0000"/>
                </a:solidFill>
                <a:effectLst/>
                <a:latin typeface="Arial,Bold"/>
              </a:rPr>
            </a:br>
            <a:r>
              <a:rPr lang="fr-FR" sz="1800" dirty="0">
                <a:solidFill>
                  <a:srgbClr val="BF0000"/>
                </a:solidFill>
                <a:effectLst/>
                <a:latin typeface="Arial,Bold"/>
              </a:rPr>
              <a:t> </a:t>
            </a: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a:solidFill>
                  <a:srgbClr val="006DBF"/>
                </a:solidFill>
                <a:effectLst/>
                <a:latin typeface="Arial" panose="020B0604020202020204" pitchFamily="34" charset="0"/>
              </a:rPr>
              <a:t>Simon aide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à porter sa croix... Il ne le fait pas de bon cœur au </a:t>
            </a:r>
            <a:r>
              <a:rPr lang="fr-FR" sz="1800" dirty="0" err="1">
                <a:solidFill>
                  <a:srgbClr val="006DBF"/>
                </a:solidFill>
                <a:effectLst/>
                <a:latin typeface="Arial" panose="020B0604020202020204" pitchFamily="34" charset="0"/>
              </a:rPr>
              <a:t>début</a:t>
            </a:r>
            <a:r>
              <a:rPr lang="fr-FR" sz="1800" dirty="0">
                <a:solidFill>
                  <a:srgbClr val="006DBF"/>
                </a:solidFill>
                <a:effectLst/>
                <a:latin typeface="Arial" panose="020B0604020202020204" pitchFamily="34" charset="0"/>
              </a:rPr>
              <a:t> ! Il est forcé par les soldats. Il n'a pas le choix. Mais </a:t>
            </a:r>
            <a:r>
              <a:rPr lang="fr-FR" sz="1800" dirty="0" err="1">
                <a:solidFill>
                  <a:srgbClr val="006DBF"/>
                </a:solidFill>
                <a:effectLst/>
                <a:latin typeface="Arial" panose="020B0604020202020204" pitchFamily="34" charset="0"/>
              </a:rPr>
              <a:t>bientôt</a:t>
            </a:r>
            <a:r>
              <a:rPr lang="fr-FR" sz="1800" dirty="0">
                <a:solidFill>
                  <a:srgbClr val="006DBF"/>
                </a:solidFill>
                <a:effectLst/>
                <a:latin typeface="Arial" panose="020B0604020202020204" pitchFamily="34" charset="0"/>
              </a:rPr>
              <a:t>, en marchant </a:t>
            </a:r>
            <a:r>
              <a:rPr lang="fr-FR" sz="1800" dirty="0" err="1">
                <a:solidFill>
                  <a:srgbClr val="006DBF"/>
                </a:solidFill>
                <a:effectLst/>
                <a:latin typeface="Arial" panose="020B0604020202020204" pitchFamily="34" charset="0"/>
              </a:rPr>
              <a:t>derrière</a:t>
            </a:r>
            <a:r>
              <a:rPr lang="fr-FR" sz="1800" dirty="0">
                <a:solidFill>
                  <a:srgbClr val="006DBF"/>
                </a:solidFill>
                <a:effectLst/>
                <a:latin typeface="Arial" panose="020B0604020202020204" pitchFamily="34" charset="0"/>
              </a:rPr>
              <a:t>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il comprend combien celui-ci est saint et va faire tout ce qu'il peut pour l'aider...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Simon, d'avoir aidé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à porter sa croix. </a:t>
            </a:r>
            <a:br>
              <a:rPr lang="fr-FR" sz="1800" dirty="0">
                <a:solidFill>
                  <a:srgbClr val="00AF4F"/>
                </a:solidFill>
                <a:effectLst/>
                <a:latin typeface="Arial" panose="020B0604020202020204" pitchFamily="34" charset="0"/>
              </a:rPr>
            </a:br>
            <a:br>
              <a:rPr lang="fr-FR" dirty="0"/>
            </a:br>
            <a:r>
              <a:rPr lang="fr-FR" sz="1800" dirty="0" err="1">
                <a:solidFill>
                  <a:srgbClr val="5E005E"/>
                </a:solidFill>
                <a:effectLst/>
                <a:latin typeface="Arial" panose="020B0604020202020204" pitchFamily="34" charset="0"/>
              </a:rPr>
              <a:t>Jésus</a:t>
            </a:r>
            <a:r>
              <a:rPr lang="fr-FR" sz="1800" dirty="0">
                <a:solidFill>
                  <a:srgbClr val="5E005E"/>
                </a:solidFill>
                <a:effectLst/>
                <a:latin typeface="Arial" panose="020B0604020202020204" pitchFamily="34" charset="0"/>
              </a:rPr>
              <a:t>, aide-nous à rendre service avec le sourire. </a:t>
            </a:r>
            <a:br>
              <a:rPr lang="fr-FR" dirty="0"/>
            </a:br>
            <a:endParaRPr lang="fr-FR" dirty="0"/>
          </a:p>
        </p:txBody>
      </p:sp>
      <p:pic>
        <p:nvPicPr>
          <p:cNvPr id="4" name="Espace réservé du contenu 4">
            <a:extLst>
              <a:ext uri="{FF2B5EF4-FFF2-40B4-BE49-F238E27FC236}">
                <a16:creationId xmlns:a16="http://schemas.microsoft.com/office/drawing/2014/main" id="{9278B4FB-A146-1F0E-FDC4-E00F45E9161B}"/>
              </a:ext>
            </a:extLst>
          </p:cNvPr>
          <p:cNvPicPr>
            <a:picLocks noGrp="1" noChangeAspect="1"/>
          </p:cNvPicPr>
          <p:nvPr>
            <p:ph idx="1"/>
          </p:nvPr>
        </p:nvPicPr>
        <p:blipFill>
          <a:blip r:embed="rId2"/>
          <a:stretch>
            <a:fillRect/>
          </a:stretch>
        </p:blipFill>
        <p:spPr>
          <a:xfrm>
            <a:off x="4710896" y="-179745"/>
            <a:ext cx="6899137" cy="6546158"/>
          </a:xfrm>
        </p:spPr>
      </p:pic>
    </p:spTree>
    <p:extLst>
      <p:ext uri="{BB962C8B-B14F-4D97-AF65-F5344CB8AC3E}">
        <p14:creationId xmlns:p14="http://schemas.microsoft.com/office/powerpoint/2010/main" val="98344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C4E7E-EB46-571C-08B4-3D752DCC6B72}"/>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3D7CB99D-CC5B-97A7-B7CF-B7FC384BED77}"/>
              </a:ext>
            </a:extLst>
          </p:cNvPr>
          <p:cNvPicPr>
            <a:picLocks noGrp="1" noChangeAspect="1"/>
          </p:cNvPicPr>
          <p:nvPr>
            <p:ph idx="1"/>
          </p:nvPr>
        </p:nvPicPr>
        <p:blipFill>
          <a:blip r:embed="rId2"/>
          <a:stretch>
            <a:fillRect/>
          </a:stretch>
        </p:blipFill>
        <p:spPr>
          <a:xfrm>
            <a:off x="1982486" y="0"/>
            <a:ext cx="8227028" cy="7040438"/>
          </a:xfrm>
        </p:spPr>
      </p:pic>
    </p:spTree>
    <p:extLst>
      <p:ext uri="{BB962C8B-B14F-4D97-AF65-F5344CB8AC3E}">
        <p14:creationId xmlns:p14="http://schemas.microsoft.com/office/powerpoint/2010/main" val="64186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F6704-6154-B61E-4866-1A170A829A84}"/>
              </a:ext>
            </a:extLst>
          </p:cNvPr>
          <p:cNvSpPr>
            <a:spLocks noGrp="1"/>
          </p:cNvSpPr>
          <p:nvPr>
            <p:ph type="title"/>
          </p:nvPr>
        </p:nvSpPr>
        <p:spPr>
          <a:xfrm>
            <a:off x="247890" y="3131475"/>
            <a:ext cx="4324110" cy="1325563"/>
          </a:xfrm>
        </p:spPr>
        <p:txBody>
          <a:bodyPr>
            <a:normAutofit fontScale="90000"/>
          </a:bodyPr>
          <a:lstStyle/>
          <a:p>
            <a:pPr algn="ctr"/>
            <a:r>
              <a:rPr lang="fr-FR" sz="1800" dirty="0">
                <a:solidFill>
                  <a:srgbClr val="BF0000"/>
                </a:solidFill>
                <a:effectLst/>
                <a:latin typeface="Arial,Bold"/>
              </a:rPr>
              <a:t>6ème station : </a:t>
            </a:r>
            <a:br>
              <a:rPr lang="fr-FR" sz="1800" dirty="0">
                <a:solidFill>
                  <a:srgbClr val="BF0000"/>
                </a:solidFill>
                <a:effectLst/>
                <a:latin typeface="Arial,Bold"/>
              </a:rPr>
            </a:br>
            <a:r>
              <a:rPr lang="fr-FR" sz="1800" dirty="0">
                <a:solidFill>
                  <a:srgbClr val="BF0000"/>
                </a:solidFill>
                <a:effectLst/>
                <a:latin typeface="Arial,Bold"/>
              </a:rPr>
              <a:t>Sainte </a:t>
            </a:r>
            <a:r>
              <a:rPr lang="fr-FR" sz="1800" dirty="0" err="1">
                <a:solidFill>
                  <a:srgbClr val="BF0000"/>
                </a:solidFill>
                <a:effectLst/>
                <a:latin typeface="Arial,Bold"/>
              </a:rPr>
              <a:t>Véronique</a:t>
            </a:r>
            <a:r>
              <a:rPr lang="fr-FR" sz="1800" dirty="0">
                <a:solidFill>
                  <a:srgbClr val="BF0000"/>
                </a:solidFill>
                <a:effectLst/>
                <a:latin typeface="Arial,Bold"/>
              </a:rPr>
              <a:t> essuie le visage de </a:t>
            </a:r>
            <a:r>
              <a:rPr lang="fr-FR" sz="1800" dirty="0" err="1">
                <a:solidFill>
                  <a:srgbClr val="BF0000"/>
                </a:solidFill>
                <a:effectLst/>
                <a:latin typeface="Arial,Bold"/>
              </a:rPr>
              <a:t>Jésus</a:t>
            </a:r>
            <a:r>
              <a:rPr lang="fr-FR" sz="1800" dirty="0">
                <a:solidFill>
                  <a:srgbClr val="BF0000"/>
                </a:solidFill>
                <a:effectLst/>
                <a:latin typeface="Arial,Bold"/>
              </a:rPr>
              <a:t>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a:solidFill>
                  <a:srgbClr val="006DBF"/>
                </a:solidFill>
                <a:effectLst/>
                <a:latin typeface="Arial" panose="020B0604020202020204" pitchFamily="34" charset="0"/>
              </a:rPr>
              <a:t>Comme elle est courageuse ! Elle n’a pas peur des soldats et la foule qui entoure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Elle se </a:t>
            </a:r>
            <a:r>
              <a:rPr lang="fr-FR" sz="1800" dirty="0" err="1">
                <a:solidFill>
                  <a:srgbClr val="006DBF"/>
                </a:solidFill>
                <a:effectLst/>
                <a:latin typeface="Arial" panose="020B0604020202020204" pitchFamily="34" charset="0"/>
              </a:rPr>
              <a:t>précipite</a:t>
            </a:r>
            <a:r>
              <a:rPr lang="fr-FR" sz="1800" dirty="0">
                <a:solidFill>
                  <a:srgbClr val="006DBF"/>
                </a:solidFill>
                <a:effectLst/>
                <a:latin typeface="Arial" panose="020B0604020202020204" pitchFamily="34" charset="0"/>
              </a:rPr>
              <a:t> pour le consoler et es- </a:t>
            </a:r>
            <a:r>
              <a:rPr lang="fr-FR" sz="1800" dirty="0" err="1">
                <a:solidFill>
                  <a:srgbClr val="006DBF"/>
                </a:solidFill>
                <a:effectLst/>
                <a:latin typeface="Arial" panose="020B0604020202020204" pitchFamily="34" charset="0"/>
              </a:rPr>
              <a:t>suyer</a:t>
            </a:r>
            <a:r>
              <a:rPr lang="fr-FR" sz="1800" dirty="0">
                <a:solidFill>
                  <a:srgbClr val="006DBF"/>
                </a:solidFill>
                <a:effectLst/>
                <a:latin typeface="Arial" panose="020B0604020202020204" pitchFamily="34" charset="0"/>
              </a:rPr>
              <a:t> son visage couvert de boue et de crachats...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va ré- compenser son geste et son courage : il imprime l'image de son visage sur le voile de </a:t>
            </a:r>
            <a:r>
              <a:rPr lang="fr-FR" sz="1800" dirty="0" err="1">
                <a:solidFill>
                  <a:srgbClr val="006DBF"/>
                </a:solidFill>
                <a:effectLst/>
                <a:latin typeface="Arial" panose="020B0604020202020204" pitchFamily="34" charset="0"/>
              </a:rPr>
              <a:t>Véronique</a:t>
            </a:r>
            <a:r>
              <a:rPr lang="fr-FR" sz="1800" dirty="0">
                <a:solidFill>
                  <a:srgbClr val="006DBF"/>
                </a:solidFill>
                <a:effectLst/>
                <a:latin typeface="Arial" panose="020B0604020202020204" pitchFamily="34" charset="0"/>
              </a:rPr>
              <a:t>...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Véronique</a:t>
            </a:r>
            <a:r>
              <a:rPr lang="fr-FR" sz="1800" dirty="0">
                <a:solidFill>
                  <a:srgbClr val="00AF4F"/>
                </a:solidFill>
                <a:effectLst/>
                <a:latin typeface="Arial" panose="020B0604020202020204" pitchFamily="34" charset="0"/>
              </a:rPr>
              <a:t> d'avoir </a:t>
            </a:r>
            <a:r>
              <a:rPr lang="fr-FR" sz="1800" dirty="0" err="1">
                <a:solidFill>
                  <a:srgbClr val="00AF4F"/>
                </a:solidFill>
                <a:effectLst/>
                <a:latin typeface="Arial" panose="020B0604020202020204" pitchFamily="34" charset="0"/>
              </a:rPr>
              <a:t>éte</a:t>
            </a:r>
            <a:r>
              <a:rPr lang="fr-FR" sz="1800" dirty="0">
                <a:solidFill>
                  <a:srgbClr val="00AF4F"/>
                </a:solidFill>
                <a:effectLst/>
                <a:latin typeface="Arial" panose="020B0604020202020204" pitchFamily="34" charset="0"/>
              </a:rPr>
              <a:t>́ si courageuse !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t>
            </a:r>
            <a:r>
              <a:rPr lang="fr-FR" sz="1800" dirty="0" err="1">
                <a:solidFill>
                  <a:srgbClr val="5E005E"/>
                </a:solidFill>
                <a:effectLst/>
                <a:latin typeface="Arial" panose="020B0604020202020204" pitchFamily="34" charset="0"/>
              </a:rPr>
              <a:t>Jésus</a:t>
            </a:r>
            <a:r>
              <a:rPr lang="fr-FR" sz="1800" dirty="0">
                <a:solidFill>
                  <a:srgbClr val="5E005E"/>
                </a:solidFill>
                <a:effectLst/>
                <a:latin typeface="Arial" panose="020B0604020202020204" pitchFamily="34" charset="0"/>
              </a:rPr>
              <a:t>, à montrer que nous t'aimons ! </a:t>
            </a:r>
            <a:br>
              <a:rPr lang="fr-FR" dirty="0"/>
            </a:br>
            <a:endParaRPr lang="fr-FR" dirty="0"/>
          </a:p>
        </p:txBody>
      </p:sp>
      <p:pic>
        <p:nvPicPr>
          <p:cNvPr id="6" name="Espace réservé du contenu 4">
            <a:extLst>
              <a:ext uri="{FF2B5EF4-FFF2-40B4-BE49-F238E27FC236}">
                <a16:creationId xmlns:a16="http://schemas.microsoft.com/office/drawing/2014/main" id="{6C16F912-1F87-837A-8929-2BF03B85E89C}"/>
              </a:ext>
            </a:extLst>
          </p:cNvPr>
          <p:cNvPicPr>
            <a:picLocks noGrp="1" noChangeAspect="1"/>
          </p:cNvPicPr>
          <p:nvPr>
            <p:ph idx="1"/>
          </p:nvPr>
        </p:nvPicPr>
        <p:blipFill>
          <a:blip r:embed="rId2"/>
          <a:stretch>
            <a:fillRect/>
          </a:stretch>
        </p:blipFill>
        <p:spPr>
          <a:xfrm>
            <a:off x="4590433" y="231494"/>
            <a:ext cx="7612631" cy="6514656"/>
          </a:xfrm>
        </p:spPr>
      </p:pic>
    </p:spTree>
    <p:extLst>
      <p:ext uri="{BB962C8B-B14F-4D97-AF65-F5344CB8AC3E}">
        <p14:creationId xmlns:p14="http://schemas.microsoft.com/office/powerpoint/2010/main" val="52016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6E884-7B8E-C31B-1F0D-FCD2146D6E14}"/>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12B761B5-1010-90C6-A562-778ACB2D8866}"/>
              </a:ext>
            </a:extLst>
          </p:cNvPr>
          <p:cNvPicPr>
            <a:picLocks noGrp="1" noChangeAspect="1"/>
          </p:cNvPicPr>
          <p:nvPr>
            <p:ph idx="1"/>
          </p:nvPr>
        </p:nvPicPr>
        <p:blipFill>
          <a:blip r:embed="rId2"/>
          <a:stretch>
            <a:fillRect/>
          </a:stretch>
        </p:blipFill>
        <p:spPr>
          <a:xfrm>
            <a:off x="1637094" y="-573509"/>
            <a:ext cx="8917811" cy="7431509"/>
          </a:xfrm>
        </p:spPr>
      </p:pic>
    </p:spTree>
    <p:extLst>
      <p:ext uri="{BB962C8B-B14F-4D97-AF65-F5344CB8AC3E}">
        <p14:creationId xmlns:p14="http://schemas.microsoft.com/office/powerpoint/2010/main" val="203049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C4E7E-EB46-571C-08B4-3D752DCC6B72}"/>
              </a:ext>
            </a:extLst>
          </p:cNvPr>
          <p:cNvSpPr>
            <a:spLocks noGrp="1"/>
          </p:cNvSpPr>
          <p:nvPr>
            <p:ph type="title"/>
          </p:nvPr>
        </p:nvSpPr>
        <p:spPr>
          <a:xfrm>
            <a:off x="162046" y="2675731"/>
            <a:ext cx="4333754" cy="1325563"/>
          </a:xfrm>
        </p:spPr>
        <p:txBody>
          <a:bodyPr>
            <a:normAutofit fontScale="90000"/>
          </a:bodyPr>
          <a:lstStyle/>
          <a:p>
            <a:pPr algn="ctr"/>
            <a:r>
              <a:rPr lang="fr-FR" sz="1800" dirty="0">
                <a:solidFill>
                  <a:srgbClr val="BF0000"/>
                </a:solidFill>
                <a:effectLst/>
                <a:latin typeface="Arial,Bold"/>
              </a:rPr>
              <a:t>7ème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tombe pour la </a:t>
            </a:r>
            <a:r>
              <a:rPr lang="fr-FR" sz="1800" dirty="0" err="1">
                <a:solidFill>
                  <a:srgbClr val="BF0000"/>
                </a:solidFill>
                <a:effectLst/>
                <a:latin typeface="Arial,Bold"/>
              </a:rPr>
              <a:t>deuxième</a:t>
            </a:r>
            <a:r>
              <a:rPr lang="fr-FR" sz="1800" dirty="0">
                <a:solidFill>
                  <a:srgbClr val="BF0000"/>
                </a:solidFill>
                <a:effectLst/>
                <a:latin typeface="Arial,Bold"/>
              </a:rPr>
              <a:t> fois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n'en peut plus...</a:t>
            </a:r>
            <a:br>
              <a:rPr lang="fr-FR" sz="1800" dirty="0">
                <a:solidFill>
                  <a:srgbClr val="006DBF"/>
                </a:solidFill>
                <a:effectLst/>
                <a:latin typeface="Arial" panose="020B0604020202020204" pitchFamily="34" charset="0"/>
              </a:rPr>
            </a:br>
            <a:r>
              <a:rPr lang="fr-FR" sz="1800" dirty="0">
                <a:solidFill>
                  <a:srgbClr val="006DBF"/>
                </a:solidFill>
                <a:effectLst/>
                <a:latin typeface="Arial" panose="020B0604020202020204" pitchFamily="34" charset="0"/>
              </a:rPr>
              <a:t>Il tombe pour la 2ème fois, mais il se </a:t>
            </a:r>
            <a:r>
              <a:rPr lang="fr-FR" sz="1800" dirty="0" err="1">
                <a:solidFill>
                  <a:srgbClr val="006DBF"/>
                </a:solidFill>
                <a:effectLst/>
                <a:latin typeface="Arial" panose="020B0604020202020204" pitchFamily="34" charset="0"/>
              </a:rPr>
              <a:t>relève</a:t>
            </a:r>
            <a:r>
              <a:rPr lang="fr-FR" sz="1800" dirty="0">
                <a:solidFill>
                  <a:srgbClr val="006DBF"/>
                </a:solidFill>
                <a:effectLst/>
                <a:latin typeface="Arial" panose="020B0604020202020204" pitchFamily="34" charset="0"/>
              </a:rPr>
              <a:t>. </a:t>
            </a:r>
            <a:br>
              <a:rPr lang="fr-FR" dirty="0"/>
            </a:br>
            <a:br>
              <a:rPr lang="fr-FR" dirty="0"/>
            </a:br>
            <a:r>
              <a:rPr lang="fr-FR" sz="1800" dirty="0">
                <a:solidFill>
                  <a:srgbClr val="00AF4F"/>
                </a:solidFill>
                <a:effectLst/>
                <a:latin typeface="Arial" panose="020B0604020202020204" pitchFamily="34" charset="0"/>
              </a:rPr>
              <a:t>Pardon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pour tous mes </a:t>
            </a:r>
            <a:r>
              <a:rPr lang="fr-FR" sz="1800" dirty="0" err="1">
                <a:solidFill>
                  <a:srgbClr val="00AF4F"/>
                </a:solidFill>
                <a:effectLst/>
                <a:latin typeface="Arial" panose="020B0604020202020204" pitchFamily="34" charset="0"/>
              </a:rPr>
              <a:t>péchés</a:t>
            </a:r>
            <a:r>
              <a:rPr lang="fr-FR" sz="1800" dirty="0">
                <a:solidFill>
                  <a:srgbClr val="00AF4F"/>
                </a:solidFill>
                <a:effectLst/>
                <a:latin typeface="Arial" panose="020B0604020202020204" pitchFamily="34" charset="0"/>
              </a:rPr>
              <a:t>. </a:t>
            </a:r>
            <a:br>
              <a:rPr lang="fr-FR" dirty="0"/>
            </a:br>
            <a:br>
              <a:rPr lang="fr-FR" dirty="0"/>
            </a:br>
            <a:r>
              <a:rPr lang="fr-FR" sz="1800" dirty="0">
                <a:solidFill>
                  <a:srgbClr val="5E005E"/>
                </a:solidFill>
                <a:effectLst/>
                <a:latin typeface="Arial" panose="020B0604020202020204" pitchFamily="34" charset="0"/>
              </a:rPr>
              <a:t>Aide-nous à comprendre qu'ils te font beaucoup de peine. </a:t>
            </a:r>
            <a:br>
              <a:rPr lang="fr-FR" dirty="0"/>
            </a:br>
            <a:endParaRPr lang="fr-FR" dirty="0"/>
          </a:p>
        </p:txBody>
      </p:sp>
      <p:pic>
        <p:nvPicPr>
          <p:cNvPr id="6" name="Espace réservé du contenu 4">
            <a:extLst>
              <a:ext uri="{FF2B5EF4-FFF2-40B4-BE49-F238E27FC236}">
                <a16:creationId xmlns:a16="http://schemas.microsoft.com/office/drawing/2014/main" id="{FB086889-7817-503D-6D65-6471D5F13952}"/>
              </a:ext>
            </a:extLst>
          </p:cNvPr>
          <p:cNvPicPr>
            <a:picLocks noGrp="1" noChangeAspect="1"/>
          </p:cNvPicPr>
          <p:nvPr>
            <p:ph idx="1"/>
          </p:nvPr>
        </p:nvPicPr>
        <p:blipFill>
          <a:blip r:embed="rId2"/>
          <a:stretch>
            <a:fillRect/>
          </a:stretch>
        </p:blipFill>
        <p:spPr>
          <a:xfrm>
            <a:off x="5034987" y="444592"/>
            <a:ext cx="6905745" cy="5754788"/>
          </a:xfrm>
        </p:spPr>
      </p:pic>
    </p:spTree>
    <p:extLst>
      <p:ext uri="{BB962C8B-B14F-4D97-AF65-F5344CB8AC3E}">
        <p14:creationId xmlns:p14="http://schemas.microsoft.com/office/powerpoint/2010/main" val="17453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2CC5F9-F6BE-C07C-7B13-F090CBC14416}"/>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9649C823-5762-B9E8-140C-4326AF5BC142}"/>
              </a:ext>
            </a:extLst>
          </p:cNvPr>
          <p:cNvPicPr>
            <a:picLocks noGrp="1" noChangeAspect="1"/>
          </p:cNvPicPr>
          <p:nvPr>
            <p:ph idx="1"/>
          </p:nvPr>
        </p:nvPicPr>
        <p:blipFill>
          <a:blip r:embed="rId2"/>
          <a:stretch>
            <a:fillRect/>
          </a:stretch>
        </p:blipFill>
        <p:spPr>
          <a:xfrm>
            <a:off x="1689904" y="0"/>
            <a:ext cx="8449518" cy="7805745"/>
          </a:xfrm>
        </p:spPr>
      </p:pic>
    </p:spTree>
    <p:extLst>
      <p:ext uri="{BB962C8B-B14F-4D97-AF65-F5344CB8AC3E}">
        <p14:creationId xmlns:p14="http://schemas.microsoft.com/office/powerpoint/2010/main" val="255921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6E884-7B8E-C31B-1F0D-FCD2146D6E14}"/>
              </a:ext>
            </a:extLst>
          </p:cNvPr>
          <p:cNvSpPr>
            <a:spLocks noGrp="1"/>
          </p:cNvSpPr>
          <p:nvPr>
            <p:ph type="title"/>
          </p:nvPr>
        </p:nvSpPr>
        <p:spPr>
          <a:xfrm>
            <a:off x="271040" y="2766218"/>
            <a:ext cx="4474579" cy="1325563"/>
          </a:xfrm>
        </p:spPr>
        <p:txBody>
          <a:bodyPr>
            <a:normAutofit fontScale="90000"/>
          </a:bodyPr>
          <a:lstStyle/>
          <a:p>
            <a:pPr algn="ctr"/>
            <a:r>
              <a:rPr lang="fr-FR" sz="1800" dirty="0">
                <a:solidFill>
                  <a:srgbClr val="BF0000"/>
                </a:solidFill>
                <a:effectLst/>
                <a:latin typeface="Arial,Bold"/>
              </a:rPr>
              <a:t>8ème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console les filles de </a:t>
            </a:r>
            <a:r>
              <a:rPr lang="fr-FR" sz="1800" dirty="0" err="1">
                <a:solidFill>
                  <a:srgbClr val="BF0000"/>
                </a:solidFill>
                <a:effectLst/>
                <a:latin typeface="Arial,Bold"/>
              </a:rPr>
              <a:t>Jérusalem</a:t>
            </a:r>
            <a:r>
              <a:rPr lang="fr-FR" sz="1800" dirty="0">
                <a:solidFill>
                  <a:srgbClr val="BF0000"/>
                </a:solidFill>
                <a:effectLst/>
                <a:latin typeface="Arial,Bold"/>
              </a:rPr>
              <a:t> </a:t>
            </a:r>
            <a:br>
              <a:rPr lang="fr-FR" sz="1800" dirty="0">
                <a:solidFill>
                  <a:srgbClr val="BF0000"/>
                </a:solidFill>
                <a:effectLst/>
                <a:latin typeface="Arial,Bold"/>
              </a:rPr>
            </a:br>
            <a:br>
              <a:rPr lang="fr-FR" dirty="0"/>
            </a:br>
            <a:r>
              <a:rPr lang="fr-FR" sz="1800" dirty="0">
                <a:effectLst/>
                <a:latin typeface="Arial,Italic"/>
              </a:rPr>
              <a:t> </a:t>
            </a: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dirty="0"/>
            </a:br>
            <a:br>
              <a:rPr lang="fr-FR" dirty="0"/>
            </a:br>
            <a:r>
              <a:rPr lang="fr-FR" sz="1800" dirty="0">
                <a:solidFill>
                  <a:srgbClr val="006DBF"/>
                </a:solidFill>
                <a:effectLst/>
                <a:latin typeface="Arial" panose="020B0604020202020204" pitchFamily="34" charset="0"/>
              </a:rPr>
              <a:t>Sur le chemin qui le conduit au Calvaire,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rencontre d'autres personnes. Il y a un groupe de femmes de </a:t>
            </a:r>
            <a:r>
              <a:rPr lang="fr-FR" sz="1800" dirty="0" err="1">
                <a:solidFill>
                  <a:srgbClr val="006DBF"/>
                </a:solidFill>
                <a:effectLst/>
                <a:latin typeface="Arial" panose="020B0604020202020204" pitchFamily="34" charset="0"/>
              </a:rPr>
              <a:t>Jérusalem</a:t>
            </a:r>
            <a:r>
              <a:rPr lang="fr-FR" sz="1800" dirty="0">
                <a:solidFill>
                  <a:srgbClr val="006DBF"/>
                </a:solidFill>
                <a:effectLst/>
                <a:latin typeface="Arial" panose="020B0604020202020204" pitchFamily="34" charset="0"/>
              </a:rPr>
              <a:t> qui pleurent beaucoup en voyant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Alors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essaie de les consoler... Mais il leur dit aussi que pour le consoler, il faut surtout </a:t>
            </a:r>
            <a:r>
              <a:rPr lang="fr-FR" sz="1800" dirty="0" err="1">
                <a:solidFill>
                  <a:srgbClr val="006DBF"/>
                </a:solidFill>
                <a:effectLst/>
                <a:latin typeface="Arial" panose="020B0604020202020204" pitchFamily="34" charset="0"/>
              </a:rPr>
              <a:t>éviter</a:t>
            </a:r>
            <a:r>
              <a:rPr lang="fr-FR" sz="1800" dirty="0">
                <a:solidFill>
                  <a:srgbClr val="006DBF"/>
                </a:solidFill>
                <a:effectLst/>
                <a:latin typeface="Arial" panose="020B0604020202020204" pitchFamily="34" charset="0"/>
              </a:rPr>
              <a:t> de faire le mal. </a:t>
            </a:r>
            <a:br>
              <a:rPr lang="fr-FR" dirty="0"/>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de nous consoler quand nous sommes tristes. </a:t>
            </a:r>
            <a:br>
              <a:rPr lang="fr-FR" dirty="0"/>
            </a:br>
            <a:br>
              <a:rPr lang="fr-FR" dirty="0"/>
            </a:br>
            <a:r>
              <a:rPr lang="fr-FR" sz="1800" dirty="0">
                <a:solidFill>
                  <a:srgbClr val="5E005E"/>
                </a:solidFill>
                <a:effectLst/>
                <a:latin typeface="Arial" panose="020B0604020202020204" pitchFamily="34" charset="0"/>
              </a:rPr>
              <a:t>Aide-nous à faire le bien pour te consoler à notre tour... </a:t>
            </a:r>
            <a:br>
              <a:rPr lang="fr-FR" dirty="0"/>
            </a:br>
            <a:endParaRPr lang="fr-FR" dirty="0"/>
          </a:p>
        </p:txBody>
      </p:sp>
      <p:pic>
        <p:nvPicPr>
          <p:cNvPr id="6" name="Espace réservé du contenu 4">
            <a:extLst>
              <a:ext uri="{FF2B5EF4-FFF2-40B4-BE49-F238E27FC236}">
                <a16:creationId xmlns:a16="http://schemas.microsoft.com/office/drawing/2014/main" id="{4EF054D9-1628-BBD9-0221-37AE0793DD4B}"/>
              </a:ext>
            </a:extLst>
          </p:cNvPr>
          <p:cNvPicPr>
            <a:picLocks noGrp="1" noChangeAspect="1"/>
          </p:cNvPicPr>
          <p:nvPr>
            <p:ph idx="1"/>
          </p:nvPr>
        </p:nvPicPr>
        <p:blipFill>
          <a:blip r:embed="rId2"/>
          <a:stretch>
            <a:fillRect/>
          </a:stretch>
        </p:blipFill>
        <p:spPr>
          <a:xfrm>
            <a:off x="5001609" y="232917"/>
            <a:ext cx="6919351" cy="6392163"/>
          </a:xfrm>
        </p:spPr>
      </p:pic>
    </p:spTree>
    <p:extLst>
      <p:ext uri="{BB962C8B-B14F-4D97-AF65-F5344CB8AC3E}">
        <p14:creationId xmlns:p14="http://schemas.microsoft.com/office/powerpoint/2010/main" val="55658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54347-8615-2C55-C323-FB702165C407}"/>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CE8A590C-85CC-387C-6F3F-EA254E2114F6}"/>
              </a:ext>
            </a:extLst>
          </p:cNvPr>
          <p:cNvPicPr>
            <a:picLocks noGrp="1" noChangeAspect="1"/>
          </p:cNvPicPr>
          <p:nvPr>
            <p:ph idx="1"/>
          </p:nvPr>
        </p:nvPicPr>
        <p:blipFill>
          <a:blip r:embed="rId2"/>
          <a:stretch>
            <a:fillRect/>
          </a:stretch>
        </p:blipFill>
        <p:spPr>
          <a:xfrm>
            <a:off x="1551010" y="-217025"/>
            <a:ext cx="8750460" cy="7292050"/>
          </a:xfrm>
        </p:spPr>
      </p:pic>
    </p:spTree>
    <p:extLst>
      <p:ext uri="{BB962C8B-B14F-4D97-AF65-F5344CB8AC3E}">
        <p14:creationId xmlns:p14="http://schemas.microsoft.com/office/powerpoint/2010/main" val="398312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2CC5F9-F6BE-C07C-7B13-F090CBC14416}"/>
              </a:ext>
            </a:extLst>
          </p:cNvPr>
          <p:cNvSpPr>
            <a:spLocks noGrp="1"/>
          </p:cNvSpPr>
          <p:nvPr>
            <p:ph type="title"/>
          </p:nvPr>
        </p:nvSpPr>
        <p:spPr>
          <a:xfrm>
            <a:off x="236316" y="2675731"/>
            <a:ext cx="4316392" cy="1325563"/>
          </a:xfrm>
        </p:spPr>
        <p:txBody>
          <a:bodyPr>
            <a:normAutofit fontScale="90000"/>
          </a:bodyPr>
          <a:lstStyle/>
          <a:p>
            <a:pPr algn="ctr"/>
            <a:r>
              <a:rPr lang="fr-FR" sz="1800" dirty="0">
                <a:solidFill>
                  <a:srgbClr val="BF0000"/>
                </a:solidFill>
                <a:effectLst/>
                <a:latin typeface="Arial,Bold"/>
              </a:rPr>
              <a:t>9ème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tombe pour la </a:t>
            </a:r>
            <a:r>
              <a:rPr lang="fr-FR" sz="1800" dirty="0" err="1">
                <a:solidFill>
                  <a:srgbClr val="BF0000"/>
                </a:solidFill>
                <a:effectLst/>
                <a:latin typeface="Arial,Bold"/>
              </a:rPr>
              <a:t>troisième</a:t>
            </a:r>
            <a:r>
              <a:rPr lang="fr-FR" sz="1800" dirty="0">
                <a:solidFill>
                  <a:srgbClr val="BF0000"/>
                </a:solidFill>
                <a:effectLst/>
                <a:latin typeface="Arial,Bold"/>
              </a:rPr>
              <a:t> fois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a:solidFill>
                  <a:srgbClr val="006DBF"/>
                </a:solidFill>
                <a:effectLst/>
                <a:latin typeface="Arial" panose="020B0604020202020204" pitchFamily="34" charset="0"/>
              </a:rPr>
              <a:t>Arrivé presque au sommet du Calvaire,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tombe une 3ème fois... Mais là encore, il se </a:t>
            </a:r>
            <a:r>
              <a:rPr lang="fr-FR" sz="1800" dirty="0" err="1">
                <a:solidFill>
                  <a:srgbClr val="006DBF"/>
                </a:solidFill>
                <a:effectLst/>
                <a:latin typeface="Arial" panose="020B0604020202020204" pitchFamily="34" charset="0"/>
              </a:rPr>
              <a:t>relève</a:t>
            </a:r>
            <a:r>
              <a:rPr lang="fr-FR" sz="1800" dirty="0">
                <a:solidFill>
                  <a:srgbClr val="006DBF"/>
                </a:solidFill>
                <a:effectLst/>
                <a:latin typeface="Arial" panose="020B0604020202020204" pitchFamily="34" charset="0"/>
              </a:rPr>
              <a:t> avec courage car il veut aller jus- qu’au bout pour nous sauver.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pour tant d'amour !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 ne plus nous </a:t>
            </a:r>
            <a:r>
              <a:rPr lang="fr-FR" sz="1800" dirty="0" err="1">
                <a:solidFill>
                  <a:srgbClr val="5E005E"/>
                </a:solidFill>
                <a:effectLst/>
                <a:latin typeface="Arial" panose="020B0604020202020204" pitchFamily="34" charset="0"/>
              </a:rPr>
              <a:t>décourager</a:t>
            </a:r>
            <a:r>
              <a:rPr lang="fr-FR" sz="1800" dirty="0">
                <a:solidFill>
                  <a:srgbClr val="5E005E"/>
                </a:solidFill>
                <a:effectLst/>
                <a:latin typeface="Arial" panose="020B0604020202020204" pitchFamily="34" charset="0"/>
              </a:rPr>
              <a:t> ! </a:t>
            </a:r>
            <a:br>
              <a:rPr lang="fr-FR" dirty="0"/>
            </a:br>
            <a:endParaRPr lang="fr-FR" dirty="0"/>
          </a:p>
        </p:txBody>
      </p:sp>
      <p:sp>
        <p:nvSpPr>
          <p:cNvPr id="4" name="Espace réservé du contenu 3">
            <a:extLst>
              <a:ext uri="{FF2B5EF4-FFF2-40B4-BE49-F238E27FC236}">
                <a16:creationId xmlns:a16="http://schemas.microsoft.com/office/drawing/2014/main" id="{E699FDA4-3B9E-02AF-E3F4-21EF369F38D7}"/>
              </a:ext>
            </a:extLst>
          </p:cNvPr>
          <p:cNvSpPr>
            <a:spLocks noGrp="1"/>
          </p:cNvSpPr>
          <p:nvPr>
            <p:ph idx="1"/>
          </p:nvPr>
        </p:nvSpPr>
        <p:spPr>
          <a:xfrm>
            <a:off x="7037408" y="1825625"/>
            <a:ext cx="4316392" cy="4351338"/>
          </a:xfrm>
        </p:spPr>
        <p:txBody>
          <a:bodyPr/>
          <a:lstStyle/>
          <a:p>
            <a:endParaRPr lang="fr-FR" dirty="0"/>
          </a:p>
          <a:p>
            <a:endParaRPr lang="fr-FR" dirty="0"/>
          </a:p>
        </p:txBody>
      </p:sp>
      <p:pic>
        <p:nvPicPr>
          <p:cNvPr id="6" name="Espace réservé du contenu 4">
            <a:extLst>
              <a:ext uri="{FF2B5EF4-FFF2-40B4-BE49-F238E27FC236}">
                <a16:creationId xmlns:a16="http://schemas.microsoft.com/office/drawing/2014/main" id="{9DEEA0C0-7401-AB3D-58B9-B7A4EF742F42}"/>
              </a:ext>
            </a:extLst>
          </p:cNvPr>
          <p:cNvPicPr>
            <a:picLocks noChangeAspect="1"/>
          </p:cNvPicPr>
          <p:nvPr/>
        </p:nvPicPr>
        <p:blipFill>
          <a:blip r:embed="rId2"/>
          <a:stretch>
            <a:fillRect/>
          </a:stretch>
        </p:blipFill>
        <p:spPr>
          <a:xfrm>
            <a:off x="4552708" y="0"/>
            <a:ext cx="7719350" cy="6432793"/>
          </a:xfrm>
          <a:prstGeom prst="rect">
            <a:avLst/>
          </a:prstGeom>
        </p:spPr>
      </p:pic>
    </p:spTree>
    <p:extLst>
      <p:ext uri="{BB962C8B-B14F-4D97-AF65-F5344CB8AC3E}">
        <p14:creationId xmlns:p14="http://schemas.microsoft.com/office/powerpoint/2010/main" val="404265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E5F9D-40CB-1B7F-CB59-A81C1FD27CC2}"/>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D8500D0C-D8A7-8CE7-B022-46492BD86AA6}"/>
              </a:ext>
            </a:extLst>
          </p:cNvPr>
          <p:cNvPicPr>
            <a:picLocks noGrp="1" noChangeAspect="1"/>
          </p:cNvPicPr>
          <p:nvPr>
            <p:ph idx="1"/>
          </p:nvPr>
        </p:nvPicPr>
        <p:blipFill>
          <a:blip r:embed="rId2"/>
          <a:stretch>
            <a:fillRect/>
          </a:stretch>
        </p:blipFill>
        <p:spPr>
          <a:xfrm>
            <a:off x="1775750" y="0"/>
            <a:ext cx="8236351" cy="6863625"/>
          </a:xfrm>
        </p:spPr>
      </p:pic>
    </p:spTree>
    <p:extLst>
      <p:ext uri="{BB962C8B-B14F-4D97-AF65-F5344CB8AC3E}">
        <p14:creationId xmlns:p14="http://schemas.microsoft.com/office/powerpoint/2010/main" val="328679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887BB5-2AC0-46AD-D862-8902EF2F513D}"/>
              </a:ext>
            </a:extLst>
          </p:cNvPr>
          <p:cNvSpPr>
            <a:spLocks noGrp="1"/>
          </p:cNvSpPr>
          <p:nvPr>
            <p:ph type="title"/>
          </p:nvPr>
        </p:nvSpPr>
        <p:spPr>
          <a:xfrm>
            <a:off x="317340" y="3200922"/>
            <a:ext cx="3444433" cy="1325563"/>
          </a:xfrm>
        </p:spPr>
        <p:txBody>
          <a:bodyPr>
            <a:normAutofit fontScale="90000"/>
          </a:bodyPr>
          <a:lstStyle/>
          <a:p>
            <a:pPr algn="ctr"/>
            <a:r>
              <a:rPr lang="fr-FR" sz="1800" dirty="0">
                <a:solidFill>
                  <a:srgbClr val="BF0000"/>
                </a:solidFill>
                <a:effectLst/>
                <a:latin typeface="Arial,Bold"/>
              </a:rPr>
              <a:t>1ère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est condamné à mort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a:solidFill>
                  <a:srgbClr val="006DBF"/>
                </a:solidFill>
                <a:effectLst/>
                <a:latin typeface="Arial" panose="020B0604020202020204" pitchFamily="34" charset="0"/>
              </a:rPr>
              <a:t>Dans cette station, nous voyons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ligoté, attaché comme un malfaiteur... Pilate </a:t>
            </a:r>
            <a:r>
              <a:rPr lang="fr-FR" sz="1800" dirty="0" err="1">
                <a:solidFill>
                  <a:srgbClr val="006DBF"/>
                </a:solidFill>
                <a:effectLst/>
                <a:latin typeface="Arial" panose="020B0604020202020204" pitchFamily="34" charset="0"/>
              </a:rPr>
              <a:t>décide</a:t>
            </a:r>
            <a:r>
              <a:rPr lang="fr-FR" sz="1800" dirty="0">
                <a:solidFill>
                  <a:srgbClr val="006DBF"/>
                </a:solidFill>
                <a:effectLst/>
                <a:latin typeface="Arial" panose="020B0604020202020204" pitchFamily="34" charset="0"/>
              </a:rPr>
              <a:t> qu'il doit mourir, alors qu'il sait </a:t>
            </a:r>
            <a:r>
              <a:rPr lang="fr-FR" sz="1800" dirty="0" err="1">
                <a:solidFill>
                  <a:srgbClr val="006DBF"/>
                </a:solidFill>
                <a:effectLst/>
                <a:latin typeface="Arial" panose="020B0604020202020204" pitchFamily="34" charset="0"/>
              </a:rPr>
              <a:t>très</a:t>
            </a:r>
            <a:r>
              <a:rPr lang="fr-FR" sz="1800" dirty="0">
                <a:solidFill>
                  <a:srgbClr val="006DBF"/>
                </a:solidFill>
                <a:effectLst/>
                <a:latin typeface="Arial" panose="020B0604020202020204" pitchFamily="34" charset="0"/>
              </a:rPr>
              <a:t> bien que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est innocent, qu'il n'a rien fait de mal.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ne dit rien, il ne se </a:t>
            </a:r>
            <a:r>
              <a:rPr lang="fr-FR" sz="1800" dirty="0" err="1">
                <a:solidFill>
                  <a:srgbClr val="006DBF"/>
                </a:solidFill>
                <a:effectLst/>
                <a:latin typeface="Arial" panose="020B0604020202020204" pitchFamily="34" charset="0"/>
              </a:rPr>
              <a:t>défend</a:t>
            </a:r>
            <a:r>
              <a:rPr lang="fr-FR" sz="1800" dirty="0">
                <a:solidFill>
                  <a:srgbClr val="006DBF"/>
                </a:solidFill>
                <a:effectLst/>
                <a:latin typeface="Arial" panose="020B0604020202020204" pitchFamily="34" charset="0"/>
              </a:rPr>
              <a:t> pas... Il pense à tous ceux qui un jour se- </a:t>
            </a:r>
            <a:r>
              <a:rPr lang="fr-FR" sz="1800" dirty="0" err="1">
                <a:solidFill>
                  <a:srgbClr val="006DBF"/>
                </a:solidFill>
                <a:effectLst/>
                <a:latin typeface="Arial" panose="020B0604020202020204" pitchFamily="34" charset="0"/>
              </a:rPr>
              <a:t>ront</a:t>
            </a:r>
            <a:r>
              <a:rPr lang="fr-FR" sz="1800" dirty="0">
                <a:solidFill>
                  <a:srgbClr val="006DBF"/>
                </a:solidFill>
                <a:effectLst/>
                <a:latin typeface="Arial" panose="020B0604020202020204" pitchFamily="34" charset="0"/>
              </a:rPr>
              <a:t> </a:t>
            </a:r>
            <a:r>
              <a:rPr lang="fr-FR" sz="1800" dirty="0" err="1">
                <a:solidFill>
                  <a:srgbClr val="006DBF"/>
                </a:solidFill>
                <a:effectLst/>
                <a:latin typeface="Arial" panose="020B0604020202020204" pitchFamily="34" charset="0"/>
              </a:rPr>
              <a:t>traités</a:t>
            </a:r>
            <a:r>
              <a:rPr lang="fr-FR" sz="1800" dirty="0">
                <a:solidFill>
                  <a:srgbClr val="006DBF"/>
                </a:solidFill>
                <a:effectLst/>
                <a:latin typeface="Arial" panose="020B0604020202020204" pitchFamily="34" charset="0"/>
              </a:rPr>
              <a:t> comme lui et il prie.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pour ta patience.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 ne pas </a:t>
            </a:r>
            <a:r>
              <a:rPr lang="fr-FR" sz="1800" dirty="0" err="1">
                <a:solidFill>
                  <a:srgbClr val="5E005E"/>
                </a:solidFill>
                <a:effectLst/>
                <a:latin typeface="Arial" panose="020B0604020202020204" pitchFamily="34" charset="0"/>
              </a:rPr>
              <a:t>râler</a:t>
            </a:r>
            <a:r>
              <a:rPr lang="fr-FR" sz="1800" dirty="0">
                <a:solidFill>
                  <a:srgbClr val="5E005E"/>
                </a:solidFill>
                <a:effectLst/>
                <a:latin typeface="Arial" panose="020B0604020202020204" pitchFamily="34" charset="0"/>
              </a:rPr>
              <a:t> quand on nous fait une remarque. </a:t>
            </a:r>
            <a:br>
              <a:rPr lang="fr-FR" dirty="0"/>
            </a:br>
            <a:endParaRPr lang="fr-FR" dirty="0"/>
          </a:p>
        </p:txBody>
      </p:sp>
      <p:pic>
        <p:nvPicPr>
          <p:cNvPr id="4" name="Espace réservé du contenu 3">
            <a:extLst>
              <a:ext uri="{FF2B5EF4-FFF2-40B4-BE49-F238E27FC236}">
                <a16:creationId xmlns:a16="http://schemas.microsoft.com/office/drawing/2014/main" id="{E91B0E08-4837-987F-8916-C1185AD13982}"/>
              </a:ext>
            </a:extLst>
          </p:cNvPr>
          <p:cNvPicPr>
            <a:picLocks noGrp="1" noChangeAspect="1"/>
          </p:cNvPicPr>
          <p:nvPr>
            <p:ph idx="1"/>
          </p:nvPr>
        </p:nvPicPr>
        <p:blipFill>
          <a:blip r:embed="rId2"/>
          <a:stretch>
            <a:fillRect/>
          </a:stretch>
        </p:blipFill>
        <p:spPr>
          <a:xfrm>
            <a:off x="4049273" y="335666"/>
            <a:ext cx="7016124" cy="6304812"/>
          </a:xfrm>
          <a:prstGeom prst="rect">
            <a:avLst/>
          </a:prstGeom>
        </p:spPr>
      </p:pic>
    </p:spTree>
    <p:extLst>
      <p:ext uri="{BB962C8B-B14F-4D97-AF65-F5344CB8AC3E}">
        <p14:creationId xmlns:p14="http://schemas.microsoft.com/office/powerpoint/2010/main" val="140624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54347-8615-2C55-C323-FB702165C407}"/>
              </a:ext>
            </a:extLst>
          </p:cNvPr>
          <p:cNvSpPr>
            <a:spLocks noGrp="1"/>
          </p:cNvSpPr>
          <p:nvPr>
            <p:ph type="title"/>
          </p:nvPr>
        </p:nvSpPr>
        <p:spPr>
          <a:xfrm>
            <a:off x="236316" y="2766218"/>
            <a:ext cx="3895846" cy="1325563"/>
          </a:xfrm>
        </p:spPr>
        <p:txBody>
          <a:bodyPr>
            <a:normAutofit fontScale="90000"/>
          </a:bodyPr>
          <a:lstStyle/>
          <a:p>
            <a:pPr algn="ctr"/>
            <a:r>
              <a:rPr lang="fr-FR" sz="1800" dirty="0">
                <a:solidFill>
                  <a:srgbClr val="BF0000"/>
                </a:solidFill>
                <a:effectLst/>
                <a:latin typeface="Arial,Bold"/>
              </a:rPr>
              <a:t>10ème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est </a:t>
            </a:r>
            <a:r>
              <a:rPr lang="fr-FR" sz="1800" dirty="0" err="1">
                <a:solidFill>
                  <a:srgbClr val="BF0000"/>
                </a:solidFill>
                <a:effectLst/>
                <a:latin typeface="Arial,Bold"/>
              </a:rPr>
              <a:t>dépouille</a:t>
            </a:r>
            <a:r>
              <a:rPr lang="fr-FR" sz="1800" dirty="0">
                <a:solidFill>
                  <a:srgbClr val="BF0000"/>
                </a:solidFill>
                <a:effectLst/>
                <a:latin typeface="Arial,Bold"/>
              </a:rPr>
              <a:t>́ de ses </a:t>
            </a:r>
            <a:r>
              <a:rPr lang="fr-FR" sz="1800" dirty="0" err="1">
                <a:solidFill>
                  <a:srgbClr val="BF0000"/>
                </a:solidFill>
                <a:effectLst/>
                <a:latin typeface="Arial,Bold"/>
              </a:rPr>
              <a:t>vêtements</a:t>
            </a:r>
            <a:r>
              <a:rPr lang="fr-FR" sz="1800" dirty="0">
                <a:solidFill>
                  <a:srgbClr val="BF0000"/>
                </a:solidFill>
                <a:effectLst/>
                <a:latin typeface="Arial,Bold"/>
              </a:rPr>
              <a:t>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a:t>
            </a:r>
            <a:br>
              <a:rPr lang="fr-FR" sz="1800" dirty="0">
                <a:effectLst/>
                <a:latin typeface="Arial" panose="020B0604020202020204" pitchFamily="34" charset="0"/>
              </a:rPr>
            </a:br>
            <a:r>
              <a:rPr lang="fr-FR" sz="1800" dirty="0">
                <a:effectLst/>
                <a:latin typeface="Arial" panose="020B0604020202020204" pitchFamily="34" charset="0"/>
              </a:rPr>
              <a:t> </a:t>
            </a:r>
            <a:br>
              <a:rPr lang="fr-FR" dirty="0"/>
            </a:br>
            <a:r>
              <a:rPr lang="fr-FR" sz="1800" dirty="0">
                <a:solidFill>
                  <a:srgbClr val="006DBF"/>
                </a:solidFill>
                <a:effectLst/>
                <a:latin typeface="Arial" panose="020B0604020202020204" pitchFamily="34" charset="0"/>
              </a:rPr>
              <a:t>On </a:t>
            </a:r>
            <a:r>
              <a:rPr lang="fr-FR" sz="1800" dirty="0" err="1">
                <a:solidFill>
                  <a:srgbClr val="006DBF"/>
                </a:solidFill>
                <a:effectLst/>
                <a:latin typeface="Arial" panose="020B0604020202020204" pitchFamily="34" charset="0"/>
              </a:rPr>
              <a:t>enlève</a:t>
            </a:r>
            <a:r>
              <a:rPr lang="fr-FR" sz="1800" dirty="0">
                <a:solidFill>
                  <a:srgbClr val="006DBF"/>
                </a:solidFill>
                <a:effectLst/>
                <a:latin typeface="Arial" panose="020B0604020202020204" pitchFamily="34" charset="0"/>
              </a:rPr>
              <a:t> tous ses </a:t>
            </a:r>
            <a:r>
              <a:rPr lang="fr-FR" sz="1800" dirty="0" err="1">
                <a:solidFill>
                  <a:srgbClr val="006DBF"/>
                </a:solidFill>
                <a:effectLst/>
                <a:latin typeface="Arial" panose="020B0604020202020204" pitchFamily="34" charset="0"/>
              </a:rPr>
              <a:t>vêtements</a:t>
            </a:r>
            <a:r>
              <a:rPr lang="fr-FR" sz="1800" dirty="0">
                <a:solidFill>
                  <a:srgbClr val="006DBF"/>
                </a:solidFill>
                <a:effectLst/>
                <a:latin typeface="Arial" panose="020B0604020202020204" pitchFamily="34" charset="0"/>
              </a:rPr>
              <a:t> à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C'est une souffrance de plus, dans son corps et dans son cœur... Mais là encore il ne dit rien, il prie dans le silence de son cœur... Il est né pauvre dans la </a:t>
            </a:r>
            <a:r>
              <a:rPr lang="fr-FR" sz="1800" dirty="0" err="1">
                <a:solidFill>
                  <a:srgbClr val="006DBF"/>
                </a:solidFill>
                <a:effectLst/>
                <a:latin typeface="Arial" panose="020B0604020202020204" pitchFamily="34" charset="0"/>
              </a:rPr>
              <a:t>crèche</a:t>
            </a:r>
            <a:r>
              <a:rPr lang="fr-FR" sz="1800" dirty="0">
                <a:solidFill>
                  <a:srgbClr val="006DBF"/>
                </a:solidFill>
                <a:effectLst/>
                <a:latin typeface="Arial" panose="020B0604020202020204" pitchFamily="34" charset="0"/>
              </a:rPr>
              <a:t> et il va mourir pauvre sur la croix, comme pour nous mon- </a:t>
            </a:r>
            <a:r>
              <a:rPr lang="fr-FR" sz="1800" dirty="0" err="1">
                <a:solidFill>
                  <a:srgbClr val="006DBF"/>
                </a:solidFill>
                <a:effectLst/>
                <a:latin typeface="Arial" panose="020B0604020202020204" pitchFamily="34" charset="0"/>
              </a:rPr>
              <a:t>trer</a:t>
            </a:r>
            <a:r>
              <a:rPr lang="fr-FR" sz="1800" dirty="0">
                <a:solidFill>
                  <a:srgbClr val="006DBF"/>
                </a:solidFill>
                <a:effectLst/>
                <a:latin typeface="Arial" panose="020B0604020202020204" pitchFamily="34" charset="0"/>
              </a:rPr>
              <a:t> que notre vie est faite pour le Ciel.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de nous montrer l'exemple.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 ne pas gaspiller. </a:t>
            </a:r>
            <a:br>
              <a:rPr lang="fr-FR" dirty="0"/>
            </a:br>
            <a:endParaRPr lang="fr-FR" dirty="0"/>
          </a:p>
        </p:txBody>
      </p:sp>
      <p:sp>
        <p:nvSpPr>
          <p:cNvPr id="4" name="Espace réservé du contenu 3">
            <a:extLst>
              <a:ext uri="{FF2B5EF4-FFF2-40B4-BE49-F238E27FC236}">
                <a16:creationId xmlns:a16="http://schemas.microsoft.com/office/drawing/2014/main" id="{29C7E74E-CD09-5766-60A2-9ABC06B346A8}"/>
              </a:ext>
            </a:extLst>
          </p:cNvPr>
          <p:cNvSpPr>
            <a:spLocks noGrp="1"/>
          </p:cNvSpPr>
          <p:nvPr>
            <p:ph idx="1"/>
          </p:nvPr>
        </p:nvSpPr>
        <p:spPr>
          <a:xfrm>
            <a:off x="9051402" y="1825625"/>
            <a:ext cx="2302397" cy="4351338"/>
          </a:xfrm>
        </p:spPr>
        <p:txBody>
          <a:bodyPr/>
          <a:lstStyle/>
          <a:p>
            <a:endParaRPr lang="fr-FR" dirty="0"/>
          </a:p>
        </p:txBody>
      </p:sp>
      <p:pic>
        <p:nvPicPr>
          <p:cNvPr id="6" name="Espace réservé du contenu 4">
            <a:extLst>
              <a:ext uri="{FF2B5EF4-FFF2-40B4-BE49-F238E27FC236}">
                <a16:creationId xmlns:a16="http://schemas.microsoft.com/office/drawing/2014/main" id="{9EAE29A6-D912-F97F-1FB3-9C136D266461}"/>
              </a:ext>
            </a:extLst>
          </p:cNvPr>
          <p:cNvPicPr>
            <a:picLocks noChangeAspect="1"/>
          </p:cNvPicPr>
          <p:nvPr/>
        </p:nvPicPr>
        <p:blipFill>
          <a:blip r:embed="rId2"/>
          <a:stretch>
            <a:fillRect/>
          </a:stretch>
        </p:blipFill>
        <p:spPr>
          <a:xfrm>
            <a:off x="4569106" y="100837"/>
            <a:ext cx="7622894" cy="6352410"/>
          </a:xfrm>
          <a:prstGeom prst="rect">
            <a:avLst/>
          </a:prstGeom>
        </p:spPr>
      </p:pic>
    </p:spTree>
    <p:extLst>
      <p:ext uri="{BB962C8B-B14F-4D97-AF65-F5344CB8AC3E}">
        <p14:creationId xmlns:p14="http://schemas.microsoft.com/office/powerpoint/2010/main" val="333994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5A913-DAB7-8DF3-25E2-1924B5CB4FE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20B5FB1-7490-917D-16FF-A5B3C87589A4}"/>
              </a:ext>
            </a:extLst>
          </p:cNvPr>
          <p:cNvPicPr>
            <a:picLocks noGrp="1" noChangeAspect="1"/>
          </p:cNvPicPr>
          <p:nvPr>
            <p:ph idx="1"/>
          </p:nvPr>
        </p:nvPicPr>
        <p:blipFill>
          <a:blip r:embed="rId2"/>
          <a:stretch>
            <a:fillRect/>
          </a:stretch>
        </p:blipFill>
        <p:spPr>
          <a:xfrm>
            <a:off x="2140231" y="23620"/>
            <a:ext cx="7911537" cy="6834380"/>
          </a:xfrm>
        </p:spPr>
      </p:pic>
    </p:spTree>
    <p:extLst>
      <p:ext uri="{BB962C8B-B14F-4D97-AF65-F5344CB8AC3E}">
        <p14:creationId xmlns:p14="http://schemas.microsoft.com/office/powerpoint/2010/main" val="348218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E5F9D-40CB-1B7F-CB59-A81C1FD27CC2}"/>
              </a:ext>
            </a:extLst>
          </p:cNvPr>
          <p:cNvSpPr>
            <a:spLocks noGrp="1"/>
          </p:cNvSpPr>
          <p:nvPr>
            <p:ph type="title"/>
          </p:nvPr>
        </p:nvSpPr>
        <p:spPr>
          <a:xfrm>
            <a:off x="363638" y="2853682"/>
            <a:ext cx="4154347" cy="1325563"/>
          </a:xfrm>
        </p:spPr>
        <p:txBody>
          <a:bodyPr>
            <a:normAutofit fontScale="90000"/>
          </a:bodyPr>
          <a:lstStyle/>
          <a:p>
            <a:pPr algn="ctr"/>
            <a:r>
              <a:rPr lang="fr-FR" sz="1800" dirty="0">
                <a:solidFill>
                  <a:srgbClr val="BF0000"/>
                </a:solidFill>
                <a:effectLst/>
                <a:latin typeface="Arial,Bold"/>
              </a:rPr>
              <a:t>11ème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est cloué à la croix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est maintenant cloué sur la croix... C'est le moment le plus dur de ce chemin de croix... Il est </a:t>
            </a:r>
            <a:r>
              <a:rPr lang="fr-FR" sz="1800" dirty="0" err="1">
                <a:solidFill>
                  <a:srgbClr val="006DBF"/>
                </a:solidFill>
                <a:effectLst/>
                <a:latin typeface="Arial" panose="020B0604020202020204" pitchFamily="34" charset="0"/>
              </a:rPr>
              <a:t>étendu</a:t>
            </a:r>
            <a:r>
              <a:rPr lang="fr-FR" sz="1800" dirty="0">
                <a:solidFill>
                  <a:srgbClr val="006DBF"/>
                </a:solidFill>
                <a:effectLst/>
                <a:latin typeface="Arial" panose="020B0604020202020204" pitchFamily="34" charset="0"/>
              </a:rPr>
              <a:t> sur le bois et les bourreaux enfoncent les clous à grands coups de marteau... Jé- sus dit seulement : «</a:t>
            </a:r>
            <a:r>
              <a:rPr lang="fr-FR" sz="1800" dirty="0" err="1">
                <a:solidFill>
                  <a:srgbClr val="006DBF"/>
                </a:solidFill>
                <a:effectLst/>
                <a:latin typeface="Arial" panose="020B0604020202020204" pitchFamily="34" charset="0"/>
              </a:rPr>
              <a:t>Père</a:t>
            </a:r>
            <a:r>
              <a:rPr lang="fr-FR" sz="1800" dirty="0">
                <a:solidFill>
                  <a:srgbClr val="006DBF"/>
                </a:solidFill>
                <a:effectLst/>
                <a:latin typeface="Arial" panose="020B0604020202020204" pitchFamily="34" charset="0"/>
              </a:rPr>
              <a:t>, pardonne-leur, ils ne savent pas ce qu'ils font !»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de nous avoir </a:t>
            </a:r>
            <a:r>
              <a:rPr lang="fr-FR" sz="1800" dirty="0" err="1">
                <a:solidFill>
                  <a:srgbClr val="00AF4F"/>
                </a:solidFill>
                <a:effectLst/>
                <a:latin typeface="Arial" panose="020B0604020202020204" pitchFamily="34" charset="0"/>
              </a:rPr>
              <a:t>pardonnés</a:t>
            </a:r>
            <a:r>
              <a:rPr lang="fr-FR" sz="1800" dirty="0">
                <a:solidFill>
                  <a:srgbClr val="00AF4F"/>
                </a:solidFill>
                <a:effectLst/>
                <a:latin typeface="Arial" panose="020B0604020202020204" pitchFamily="34" charset="0"/>
              </a:rPr>
              <a:t>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 pardonner à ceux qui nous ont fait du mal </a:t>
            </a:r>
            <a:br>
              <a:rPr lang="fr-FR" dirty="0"/>
            </a:br>
            <a:endParaRPr lang="fr-FR" dirty="0"/>
          </a:p>
        </p:txBody>
      </p:sp>
      <p:pic>
        <p:nvPicPr>
          <p:cNvPr id="6" name="Espace réservé du contenu 4">
            <a:extLst>
              <a:ext uri="{FF2B5EF4-FFF2-40B4-BE49-F238E27FC236}">
                <a16:creationId xmlns:a16="http://schemas.microsoft.com/office/drawing/2014/main" id="{3CCE0B46-B468-0E43-6F91-BA279CF84220}"/>
              </a:ext>
            </a:extLst>
          </p:cNvPr>
          <p:cNvPicPr>
            <a:picLocks noGrp="1" noChangeAspect="1"/>
          </p:cNvPicPr>
          <p:nvPr>
            <p:ph idx="1"/>
          </p:nvPr>
        </p:nvPicPr>
        <p:blipFill>
          <a:blip r:embed="rId2"/>
          <a:stretch>
            <a:fillRect/>
          </a:stretch>
        </p:blipFill>
        <p:spPr>
          <a:xfrm>
            <a:off x="4555914" y="0"/>
            <a:ext cx="7272448" cy="6282302"/>
          </a:xfrm>
        </p:spPr>
      </p:pic>
    </p:spTree>
    <p:extLst>
      <p:ext uri="{BB962C8B-B14F-4D97-AF65-F5344CB8AC3E}">
        <p14:creationId xmlns:p14="http://schemas.microsoft.com/office/powerpoint/2010/main" val="1704973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84325-9624-F867-CF61-1CE99A926B9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67031BCB-723A-0255-E518-B552653A74D5}"/>
              </a:ext>
            </a:extLst>
          </p:cNvPr>
          <p:cNvPicPr>
            <a:picLocks noGrp="1" noChangeAspect="1"/>
          </p:cNvPicPr>
          <p:nvPr>
            <p:ph idx="1"/>
          </p:nvPr>
        </p:nvPicPr>
        <p:blipFill>
          <a:blip r:embed="rId2"/>
          <a:stretch>
            <a:fillRect/>
          </a:stretch>
        </p:blipFill>
        <p:spPr>
          <a:xfrm>
            <a:off x="1799896" y="0"/>
            <a:ext cx="8592208" cy="6858000"/>
          </a:xfrm>
        </p:spPr>
      </p:pic>
    </p:spTree>
    <p:extLst>
      <p:ext uri="{BB962C8B-B14F-4D97-AF65-F5344CB8AC3E}">
        <p14:creationId xmlns:p14="http://schemas.microsoft.com/office/powerpoint/2010/main" val="154967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5A913-DAB7-8DF3-25E2-1924B5CB4FE8}"/>
              </a:ext>
            </a:extLst>
          </p:cNvPr>
          <p:cNvSpPr>
            <a:spLocks noGrp="1"/>
          </p:cNvSpPr>
          <p:nvPr>
            <p:ph type="title"/>
          </p:nvPr>
        </p:nvSpPr>
        <p:spPr>
          <a:xfrm>
            <a:off x="328914" y="2518016"/>
            <a:ext cx="4266235" cy="1325563"/>
          </a:xfrm>
        </p:spPr>
        <p:txBody>
          <a:bodyPr>
            <a:normAutofit fontScale="90000"/>
          </a:bodyPr>
          <a:lstStyle/>
          <a:p>
            <a:pPr algn="ctr"/>
            <a:r>
              <a:rPr lang="fr-FR" sz="1800" dirty="0">
                <a:solidFill>
                  <a:srgbClr val="BF0000"/>
                </a:solidFill>
                <a:effectLst/>
                <a:latin typeface="Arial,Bold"/>
              </a:rPr>
              <a:t>12ème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meurt sur la croix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dirty="0"/>
            </a:br>
            <a:br>
              <a:rPr lang="fr-FR" dirty="0"/>
            </a:br>
            <a:r>
              <a:rPr lang="fr-FR" sz="1800" dirty="0">
                <a:solidFill>
                  <a:srgbClr val="006DBF"/>
                </a:solidFill>
                <a:effectLst/>
                <a:latin typeface="Arial" panose="020B0604020202020204" pitchFamily="34" charset="0"/>
              </a:rPr>
              <a:t>Il est 15h ce vendredi,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dit encore quelques paroles à Ma- rie, sa </a:t>
            </a:r>
            <a:r>
              <a:rPr lang="fr-FR" sz="1800" dirty="0" err="1">
                <a:solidFill>
                  <a:srgbClr val="006DBF"/>
                </a:solidFill>
                <a:effectLst/>
                <a:latin typeface="Arial" panose="020B0604020202020204" pitchFamily="34" charset="0"/>
              </a:rPr>
              <a:t>mère</a:t>
            </a:r>
            <a:r>
              <a:rPr lang="fr-FR" sz="1800" dirty="0">
                <a:solidFill>
                  <a:srgbClr val="006DBF"/>
                </a:solidFill>
                <a:effectLst/>
                <a:latin typeface="Arial" panose="020B0604020202020204" pitchFamily="34" charset="0"/>
              </a:rPr>
              <a:t> et à Saint Jean, qui sont au pied de la croix. Il dit une </a:t>
            </a:r>
            <a:r>
              <a:rPr lang="fr-FR" sz="1800" dirty="0" err="1">
                <a:solidFill>
                  <a:srgbClr val="006DBF"/>
                </a:solidFill>
                <a:effectLst/>
                <a:latin typeface="Arial" panose="020B0604020202020204" pitchFamily="34" charset="0"/>
              </a:rPr>
              <a:t>dernière</a:t>
            </a:r>
            <a:r>
              <a:rPr lang="fr-FR" sz="1800" dirty="0">
                <a:solidFill>
                  <a:srgbClr val="006DBF"/>
                </a:solidFill>
                <a:effectLst/>
                <a:latin typeface="Arial" panose="020B0604020202020204" pitchFamily="34" charset="0"/>
              </a:rPr>
              <a:t> parole à son </a:t>
            </a:r>
            <a:r>
              <a:rPr lang="fr-FR" sz="1800" dirty="0" err="1">
                <a:solidFill>
                  <a:srgbClr val="006DBF"/>
                </a:solidFill>
                <a:effectLst/>
                <a:latin typeface="Arial" panose="020B0604020202020204" pitchFamily="34" charset="0"/>
              </a:rPr>
              <a:t>Père</a:t>
            </a:r>
            <a:r>
              <a:rPr lang="fr-FR" sz="1800" dirty="0">
                <a:solidFill>
                  <a:srgbClr val="006DBF"/>
                </a:solidFill>
                <a:effectLst/>
                <a:latin typeface="Arial" panose="020B0604020202020204" pitchFamily="34" charset="0"/>
              </a:rPr>
              <a:t> du ciel, puis il meurt... par amour pour tous les hommes, par amour pour chacun de nous ! </a:t>
            </a:r>
            <a:br>
              <a:rPr lang="fr-FR" dirty="0"/>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de nous avoir </a:t>
            </a:r>
            <a:r>
              <a:rPr lang="fr-FR" sz="1800" dirty="0" err="1">
                <a:solidFill>
                  <a:srgbClr val="00AF4F"/>
                </a:solidFill>
                <a:effectLst/>
                <a:latin typeface="Arial" panose="020B0604020202020204" pitchFamily="34" charset="0"/>
              </a:rPr>
              <a:t>aimés</a:t>
            </a:r>
            <a:r>
              <a:rPr lang="fr-FR" sz="1800" dirty="0">
                <a:solidFill>
                  <a:srgbClr val="00AF4F"/>
                </a:solidFill>
                <a:effectLst/>
                <a:latin typeface="Arial" panose="020B0604020202020204" pitchFamily="34" charset="0"/>
              </a:rPr>
              <a:t> </a:t>
            </a:r>
            <a:r>
              <a:rPr lang="fr-FR" sz="1800" dirty="0" err="1">
                <a:solidFill>
                  <a:srgbClr val="00AF4F"/>
                </a:solidFill>
                <a:effectLst/>
                <a:latin typeface="Arial" panose="020B0604020202020204" pitchFamily="34" charset="0"/>
              </a:rPr>
              <a:t>jusque-la</a:t>
            </a:r>
            <a:r>
              <a:rPr lang="fr-FR" sz="1800" dirty="0">
                <a:solidFill>
                  <a:srgbClr val="00AF4F"/>
                </a:solidFill>
                <a:effectLst/>
                <a:latin typeface="Arial" panose="020B0604020202020204" pitchFamily="34" charset="0"/>
              </a:rPr>
              <a:t>̀ ! </a:t>
            </a:r>
            <a:br>
              <a:rPr lang="fr-FR" dirty="0"/>
            </a:br>
            <a:br>
              <a:rPr lang="fr-FR" dirty="0"/>
            </a:br>
            <a:r>
              <a:rPr lang="fr-FR" sz="1800" dirty="0">
                <a:solidFill>
                  <a:srgbClr val="5E005E"/>
                </a:solidFill>
                <a:effectLst/>
                <a:latin typeface="Arial" panose="020B0604020202020204" pitchFamily="34" charset="0"/>
              </a:rPr>
              <a:t>Aide-nous à ne jamais oublier que tu es mort par amour pour nous ! </a:t>
            </a:r>
            <a:br>
              <a:rPr lang="fr-FR" dirty="0"/>
            </a:br>
            <a:endParaRPr lang="fr-FR" dirty="0"/>
          </a:p>
        </p:txBody>
      </p:sp>
      <p:pic>
        <p:nvPicPr>
          <p:cNvPr id="6" name="Espace réservé du contenu 4">
            <a:extLst>
              <a:ext uri="{FF2B5EF4-FFF2-40B4-BE49-F238E27FC236}">
                <a16:creationId xmlns:a16="http://schemas.microsoft.com/office/drawing/2014/main" id="{5C5EBFE3-80C3-EAA8-E29E-9FD69384C439}"/>
              </a:ext>
            </a:extLst>
          </p:cNvPr>
          <p:cNvPicPr>
            <a:picLocks noGrp="1" noChangeAspect="1"/>
          </p:cNvPicPr>
          <p:nvPr>
            <p:ph idx="1"/>
          </p:nvPr>
        </p:nvPicPr>
        <p:blipFill>
          <a:blip r:embed="rId2"/>
          <a:stretch>
            <a:fillRect/>
          </a:stretch>
        </p:blipFill>
        <p:spPr>
          <a:xfrm>
            <a:off x="4765795" y="330432"/>
            <a:ext cx="7287309" cy="5816476"/>
          </a:xfrm>
        </p:spPr>
      </p:pic>
    </p:spTree>
    <p:extLst>
      <p:ext uri="{BB962C8B-B14F-4D97-AF65-F5344CB8AC3E}">
        <p14:creationId xmlns:p14="http://schemas.microsoft.com/office/powerpoint/2010/main" val="3979850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84325-9624-F867-CF61-1CE99A926B95}"/>
              </a:ext>
            </a:extLst>
          </p:cNvPr>
          <p:cNvSpPr>
            <a:spLocks noGrp="1"/>
          </p:cNvSpPr>
          <p:nvPr>
            <p:ph type="title"/>
          </p:nvPr>
        </p:nvSpPr>
        <p:spPr>
          <a:xfrm>
            <a:off x="174585" y="2976673"/>
            <a:ext cx="4293243" cy="1325563"/>
          </a:xfrm>
        </p:spPr>
        <p:txBody>
          <a:bodyPr>
            <a:normAutofit fontScale="90000"/>
          </a:bodyPr>
          <a:lstStyle/>
          <a:p>
            <a:pPr algn="ctr"/>
            <a:r>
              <a:rPr lang="fr-FR" sz="1800" dirty="0">
                <a:solidFill>
                  <a:srgbClr val="BF0000"/>
                </a:solidFill>
                <a:effectLst/>
                <a:latin typeface="Arial,Bold"/>
              </a:rPr>
              <a:t>13ème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est descendu de la croix </a:t>
            </a:r>
            <a:br>
              <a:rPr lang="fr-FR" dirty="0"/>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dirty="0"/>
            </a:br>
            <a:br>
              <a:rPr lang="fr-FR" dirty="0"/>
            </a:br>
            <a:r>
              <a:rPr lang="fr-FR" sz="1800" dirty="0">
                <a:solidFill>
                  <a:srgbClr val="006DBF"/>
                </a:solidFill>
                <a:effectLst/>
                <a:latin typeface="Arial" panose="020B0604020202020204" pitchFamily="34" charset="0"/>
              </a:rPr>
              <a:t>Des amis de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vont demander à Pilate la permission d'ensevelir le corps de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Ils </a:t>
            </a:r>
            <a:r>
              <a:rPr lang="fr-FR" sz="1800" dirty="0" err="1">
                <a:solidFill>
                  <a:srgbClr val="006DBF"/>
                </a:solidFill>
                <a:effectLst/>
                <a:latin typeface="Arial" panose="020B0604020202020204" pitchFamily="34" charset="0"/>
              </a:rPr>
              <a:t>détachent</a:t>
            </a:r>
            <a:r>
              <a:rPr lang="fr-FR" sz="1800" dirty="0">
                <a:solidFill>
                  <a:srgbClr val="006DBF"/>
                </a:solidFill>
                <a:effectLst/>
                <a:latin typeface="Arial" panose="020B0604020202020204" pitchFamily="34" charset="0"/>
              </a:rPr>
              <a:t> donc le corps de Jé- sus et avant de le mettre dans le tombeau, ils le </a:t>
            </a:r>
            <a:r>
              <a:rPr lang="fr-FR" sz="1800" dirty="0" err="1">
                <a:solidFill>
                  <a:srgbClr val="006DBF"/>
                </a:solidFill>
                <a:effectLst/>
                <a:latin typeface="Arial" panose="020B0604020202020204" pitchFamily="34" charset="0"/>
              </a:rPr>
              <a:t>déposent</a:t>
            </a:r>
            <a:r>
              <a:rPr lang="fr-FR" sz="1800" dirty="0">
                <a:solidFill>
                  <a:srgbClr val="006DBF"/>
                </a:solidFill>
                <a:effectLst/>
                <a:latin typeface="Arial" panose="020B0604020202020204" pitchFamily="34" charset="0"/>
              </a:rPr>
              <a:t> sur les genoux de Marie qui peut ainsi regarder son Fils une der- </a:t>
            </a:r>
            <a:r>
              <a:rPr lang="fr-FR" sz="1800" dirty="0" err="1">
                <a:solidFill>
                  <a:srgbClr val="006DBF"/>
                </a:solidFill>
                <a:effectLst/>
                <a:latin typeface="Arial" panose="020B0604020202020204" pitchFamily="34" charset="0"/>
              </a:rPr>
              <a:t>nière</a:t>
            </a:r>
            <a:r>
              <a:rPr lang="fr-FR" sz="1800" dirty="0">
                <a:solidFill>
                  <a:srgbClr val="006DBF"/>
                </a:solidFill>
                <a:effectLst/>
                <a:latin typeface="Arial" panose="020B0604020202020204" pitchFamily="34" charset="0"/>
              </a:rPr>
              <a:t> fois et voir combien on lui a fait du mal. Mais Marie, comme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ne se plaint pas, elle offre tout à Dieu, elle sait que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va ressusciter et que c'est comme cela qu'il nous sauve. </a:t>
            </a:r>
            <a:br>
              <a:rPr lang="fr-FR" dirty="0"/>
            </a:br>
            <a:br>
              <a:rPr lang="fr-FR" dirty="0"/>
            </a:br>
            <a:r>
              <a:rPr lang="fr-FR" sz="1800" dirty="0">
                <a:solidFill>
                  <a:srgbClr val="00AF4F"/>
                </a:solidFill>
                <a:effectLst/>
                <a:latin typeface="Arial" panose="020B0604020202020204" pitchFamily="34" charset="0"/>
              </a:rPr>
              <a:t>Merci Marie d'avoir </a:t>
            </a:r>
            <a:r>
              <a:rPr lang="fr-FR" sz="1800" dirty="0" err="1">
                <a:solidFill>
                  <a:srgbClr val="00AF4F"/>
                </a:solidFill>
                <a:effectLst/>
                <a:latin typeface="Arial" panose="020B0604020202020204" pitchFamily="34" charset="0"/>
              </a:rPr>
              <a:t>éte</a:t>
            </a:r>
            <a:r>
              <a:rPr lang="fr-FR" sz="1800" dirty="0">
                <a:solidFill>
                  <a:srgbClr val="00AF4F"/>
                </a:solidFill>
                <a:effectLst/>
                <a:latin typeface="Arial" panose="020B0604020202020204" pitchFamily="34" charset="0"/>
              </a:rPr>
              <a:t>́ si courageuse ! </a:t>
            </a:r>
            <a:br>
              <a:rPr lang="fr-FR" dirty="0"/>
            </a:br>
            <a:br>
              <a:rPr lang="fr-FR" dirty="0"/>
            </a:br>
            <a:r>
              <a:rPr lang="fr-FR" sz="1800" dirty="0">
                <a:solidFill>
                  <a:srgbClr val="5E005E"/>
                </a:solidFill>
                <a:effectLst/>
                <a:latin typeface="Arial" panose="020B0604020202020204" pitchFamily="34" charset="0"/>
              </a:rPr>
              <a:t>Aide-nous à aimer </a:t>
            </a:r>
            <a:r>
              <a:rPr lang="fr-FR" sz="1800" dirty="0" err="1">
                <a:solidFill>
                  <a:srgbClr val="5E005E"/>
                </a:solidFill>
                <a:effectLst/>
                <a:latin typeface="Arial" panose="020B0604020202020204" pitchFamily="34" charset="0"/>
              </a:rPr>
              <a:t>Jésus</a:t>
            </a:r>
            <a:r>
              <a:rPr lang="fr-FR" sz="1800" dirty="0">
                <a:solidFill>
                  <a:srgbClr val="5E005E"/>
                </a:solidFill>
                <a:effectLst/>
                <a:latin typeface="Arial" panose="020B0604020202020204" pitchFamily="34" charset="0"/>
              </a:rPr>
              <a:t> comme toi ! </a:t>
            </a:r>
            <a:br>
              <a:rPr lang="fr-FR" dirty="0"/>
            </a:br>
            <a:endParaRPr lang="fr-FR" dirty="0"/>
          </a:p>
        </p:txBody>
      </p:sp>
      <p:sp>
        <p:nvSpPr>
          <p:cNvPr id="4" name="Espace réservé du contenu 3">
            <a:extLst>
              <a:ext uri="{FF2B5EF4-FFF2-40B4-BE49-F238E27FC236}">
                <a16:creationId xmlns:a16="http://schemas.microsoft.com/office/drawing/2014/main" id="{FBD09C56-C4DA-FDF8-0CAC-A73F9F329A77}"/>
              </a:ext>
            </a:extLst>
          </p:cNvPr>
          <p:cNvSpPr>
            <a:spLocks noGrp="1"/>
          </p:cNvSpPr>
          <p:nvPr>
            <p:ph idx="1"/>
          </p:nvPr>
        </p:nvSpPr>
        <p:spPr/>
        <p:txBody>
          <a:bodyPr/>
          <a:lstStyle/>
          <a:p>
            <a:endParaRPr lang="fr-FR" dirty="0"/>
          </a:p>
          <a:p>
            <a:endParaRPr lang="fr-FR" dirty="0"/>
          </a:p>
        </p:txBody>
      </p:sp>
      <p:pic>
        <p:nvPicPr>
          <p:cNvPr id="7" name="Espace réservé du contenu 4">
            <a:extLst>
              <a:ext uri="{FF2B5EF4-FFF2-40B4-BE49-F238E27FC236}">
                <a16:creationId xmlns:a16="http://schemas.microsoft.com/office/drawing/2014/main" id="{2F62C3BE-4865-E6CA-B96A-D9F65E9B5D8D}"/>
              </a:ext>
            </a:extLst>
          </p:cNvPr>
          <p:cNvPicPr>
            <a:picLocks noChangeAspect="1"/>
          </p:cNvPicPr>
          <p:nvPr/>
        </p:nvPicPr>
        <p:blipFill>
          <a:blip r:embed="rId2"/>
          <a:stretch>
            <a:fillRect/>
          </a:stretch>
        </p:blipFill>
        <p:spPr>
          <a:xfrm>
            <a:off x="4730106" y="360487"/>
            <a:ext cx="7287309" cy="5816476"/>
          </a:xfrm>
          <a:prstGeom prst="rect">
            <a:avLst/>
          </a:prstGeom>
        </p:spPr>
      </p:pic>
    </p:spTree>
    <p:extLst>
      <p:ext uri="{BB962C8B-B14F-4D97-AF65-F5344CB8AC3E}">
        <p14:creationId xmlns:p14="http://schemas.microsoft.com/office/powerpoint/2010/main" val="3791977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3B2E2-6FB3-E92D-C57A-DE21F863E57E}"/>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4B9A72C-8A53-9F15-2241-5ECC0E112448}"/>
              </a:ext>
            </a:extLst>
          </p:cNvPr>
          <p:cNvPicPr>
            <a:picLocks noGrp="1" noChangeAspect="1"/>
          </p:cNvPicPr>
          <p:nvPr>
            <p:ph idx="1"/>
          </p:nvPr>
        </p:nvPicPr>
        <p:blipFill>
          <a:blip r:embed="rId2"/>
          <a:stretch>
            <a:fillRect/>
          </a:stretch>
        </p:blipFill>
        <p:spPr>
          <a:xfrm>
            <a:off x="2131671" y="-152302"/>
            <a:ext cx="7928658" cy="7162604"/>
          </a:xfrm>
        </p:spPr>
      </p:pic>
    </p:spTree>
    <p:extLst>
      <p:ext uri="{BB962C8B-B14F-4D97-AF65-F5344CB8AC3E}">
        <p14:creationId xmlns:p14="http://schemas.microsoft.com/office/powerpoint/2010/main" val="3675314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3B2E2-6FB3-E92D-C57A-DE21F863E57E}"/>
              </a:ext>
            </a:extLst>
          </p:cNvPr>
          <p:cNvSpPr>
            <a:spLocks noGrp="1"/>
          </p:cNvSpPr>
          <p:nvPr>
            <p:ph type="title"/>
          </p:nvPr>
        </p:nvSpPr>
        <p:spPr>
          <a:xfrm>
            <a:off x="363638" y="2766218"/>
            <a:ext cx="4312534" cy="1325563"/>
          </a:xfrm>
        </p:spPr>
        <p:txBody>
          <a:bodyPr>
            <a:normAutofit fontScale="90000"/>
          </a:bodyPr>
          <a:lstStyle/>
          <a:p>
            <a:pPr algn="ctr"/>
            <a:r>
              <a:rPr lang="fr-FR" sz="1800" dirty="0">
                <a:solidFill>
                  <a:srgbClr val="BF0000"/>
                </a:solidFill>
                <a:effectLst/>
                <a:latin typeface="Arial,Bold"/>
              </a:rPr>
              <a:t>14ème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est mis au tombeau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a:solidFill>
                  <a:srgbClr val="006DBF"/>
                </a:solidFill>
                <a:effectLst/>
                <a:latin typeface="Arial" panose="020B0604020202020204" pitchFamily="34" charset="0"/>
              </a:rPr>
              <a:t>C'est l'heure de la </a:t>
            </a:r>
            <a:r>
              <a:rPr lang="fr-FR" sz="1800" dirty="0" err="1">
                <a:solidFill>
                  <a:srgbClr val="006DBF"/>
                </a:solidFill>
                <a:effectLst/>
                <a:latin typeface="Arial" panose="020B0604020202020204" pitchFamily="34" charset="0"/>
              </a:rPr>
              <a:t>séparation</a:t>
            </a:r>
            <a:r>
              <a:rPr lang="fr-FR" sz="1800" dirty="0">
                <a:solidFill>
                  <a:srgbClr val="006DBF"/>
                </a:solidFill>
                <a:effectLst/>
                <a:latin typeface="Arial" panose="020B0604020202020204" pitchFamily="34" charset="0"/>
              </a:rPr>
              <a:t>, l'heure du silence... Il n'y a plus d'agitation, on pense que tout est fini... Les amis de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sont </a:t>
            </a:r>
            <a:r>
              <a:rPr lang="fr-FR" sz="1800" dirty="0" err="1">
                <a:solidFill>
                  <a:srgbClr val="006DBF"/>
                </a:solidFill>
                <a:effectLst/>
                <a:latin typeface="Arial" panose="020B0604020202020204" pitchFamily="34" charset="0"/>
              </a:rPr>
              <a:t>très</a:t>
            </a:r>
            <a:r>
              <a:rPr lang="fr-FR" sz="1800" dirty="0">
                <a:solidFill>
                  <a:srgbClr val="006DBF"/>
                </a:solidFill>
                <a:effectLst/>
                <a:latin typeface="Arial" panose="020B0604020202020204" pitchFamily="34" charset="0"/>
              </a:rPr>
              <a:t> tristes, la Vierge Marie aussi, mais elle, elle garde la foi dans son cœur, elle sait que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n'a pas perdu, elle sait que sa mort n'est pas un </a:t>
            </a:r>
            <a:r>
              <a:rPr lang="fr-FR" sz="1800" dirty="0" err="1">
                <a:solidFill>
                  <a:srgbClr val="006DBF"/>
                </a:solidFill>
                <a:effectLst/>
                <a:latin typeface="Arial" panose="020B0604020202020204" pitchFamily="34" charset="0"/>
              </a:rPr>
              <a:t>échec</a:t>
            </a:r>
            <a:r>
              <a:rPr lang="fr-FR" sz="1800" dirty="0">
                <a:solidFill>
                  <a:srgbClr val="006DBF"/>
                </a:solidFill>
                <a:effectLst/>
                <a:latin typeface="Arial" panose="020B0604020202020204" pitchFamily="34" charset="0"/>
              </a:rPr>
              <a:t>, mais au contraire une grande </a:t>
            </a:r>
            <a:r>
              <a:rPr lang="fr-FR" sz="1800" dirty="0" err="1">
                <a:solidFill>
                  <a:srgbClr val="006DBF"/>
                </a:solidFill>
                <a:effectLst/>
                <a:latin typeface="Arial" panose="020B0604020202020204" pitchFamily="34" charset="0"/>
              </a:rPr>
              <a:t>vic</a:t>
            </a:r>
            <a:r>
              <a:rPr lang="fr-FR" sz="1800" dirty="0">
                <a:solidFill>
                  <a:srgbClr val="006DBF"/>
                </a:solidFill>
                <a:effectLst/>
                <a:latin typeface="Arial" panose="020B0604020202020204" pitchFamily="34" charset="0"/>
              </a:rPr>
              <a:t>- </a:t>
            </a:r>
            <a:r>
              <a:rPr lang="fr-FR" sz="1800" dirty="0" err="1">
                <a:solidFill>
                  <a:srgbClr val="006DBF"/>
                </a:solidFill>
                <a:effectLst/>
                <a:latin typeface="Arial" panose="020B0604020202020204" pitchFamily="34" charset="0"/>
              </a:rPr>
              <a:t>toire</a:t>
            </a:r>
            <a:r>
              <a:rPr lang="fr-FR" sz="1800" dirty="0">
                <a:solidFill>
                  <a:srgbClr val="006DBF"/>
                </a:solidFill>
                <a:effectLst/>
                <a:latin typeface="Arial" panose="020B0604020202020204" pitchFamily="34" charset="0"/>
              </a:rPr>
              <a:t> de l’amour parce qu’il va ressusciter et ainsi </a:t>
            </a:r>
            <a:r>
              <a:rPr lang="fr-FR" sz="1800" dirty="0" err="1">
                <a:solidFill>
                  <a:srgbClr val="006DBF"/>
                </a:solidFill>
                <a:effectLst/>
                <a:latin typeface="Arial" panose="020B0604020202020204" pitchFamily="34" charset="0"/>
              </a:rPr>
              <a:t>être</a:t>
            </a:r>
            <a:r>
              <a:rPr lang="fr-FR" sz="1800" dirty="0">
                <a:solidFill>
                  <a:srgbClr val="006DBF"/>
                </a:solidFill>
                <a:effectLst/>
                <a:latin typeface="Arial" panose="020B0604020202020204" pitchFamily="34" charset="0"/>
              </a:rPr>
              <a:t> plus fort que la mort !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Marie d'avoir gardé la foi.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 faire grandir notre foi. </a:t>
            </a:r>
            <a:br>
              <a:rPr lang="fr-FR" dirty="0"/>
            </a:br>
            <a:endParaRPr lang="fr-FR" dirty="0"/>
          </a:p>
        </p:txBody>
      </p:sp>
      <p:pic>
        <p:nvPicPr>
          <p:cNvPr id="6" name="Espace réservé du contenu 4">
            <a:extLst>
              <a:ext uri="{FF2B5EF4-FFF2-40B4-BE49-F238E27FC236}">
                <a16:creationId xmlns:a16="http://schemas.microsoft.com/office/drawing/2014/main" id="{6313BF94-07CA-5724-8B89-FA486BBCC631}"/>
              </a:ext>
            </a:extLst>
          </p:cNvPr>
          <p:cNvPicPr>
            <a:picLocks noGrp="1" noChangeAspect="1"/>
          </p:cNvPicPr>
          <p:nvPr>
            <p:ph idx="1"/>
          </p:nvPr>
        </p:nvPicPr>
        <p:blipFill>
          <a:blip r:embed="rId2"/>
          <a:stretch>
            <a:fillRect/>
          </a:stretch>
        </p:blipFill>
        <p:spPr>
          <a:xfrm>
            <a:off x="4970603" y="-9370"/>
            <a:ext cx="7221397" cy="6523677"/>
          </a:xfrm>
          <a:prstGeom prst="rect">
            <a:avLst/>
          </a:prstGeom>
        </p:spPr>
      </p:pic>
    </p:spTree>
    <p:extLst>
      <p:ext uri="{BB962C8B-B14F-4D97-AF65-F5344CB8AC3E}">
        <p14:creationId xmlns:p14="http://schemas.microsoft.com/office/powerpoint/2010/main" val="409613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62CAD-194D-DDDF-65E5-C0143CB0AE89}"/>
              </a:ext>
            </a:extLst>
          </p:cNvPr>
          <p:cNvSpPr>
            <a:spLocks noGrp="1"/>
          </p:cNvSpPr>
          <p:nvPr>
            <p:ph type="title"/>
          </p:nvPr>
        </p:nvSpPr>
        <p:spPr>
          <a:xfrm>
            <a:off x="896631" y="1404479"/>
            <a:ext cx="7888706" cy="1325563"/>
          </a:xfrm>
        </p:spPr>
        <p:txBody>
          <a:bodyPr>
            <a:normAutofit fontScale="90000"/>
          </a:bodyPr>
          <a:lstStyle/>
          <a:p>
            <a:r>
              <a:rPr lang="fr-FR" sz="2400" b="1" i="0" dirty="0">
                <a:solidFill>
                  <a:schemeClr val="accent2">
                    <a:lumMod val="75000"/>
                  </a:schemeClr>
                </a:solidFill>
                <a:effectLst/>
                <a:latin typeface="Arial" panose="020B0604020202020204" pitchFamily="34" charset="0"/>
              </a:rPr>
              <a:t>Notre Père, qui es aux cieux,</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que ton nom soit sanctifié,</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que ton règne vienne,</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que ta volonté soit faite sur la terre comme au ciel.</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Donne-nous aujourd’hui notre pain de ce jour.</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Pardonne-nous nos offenses,</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comme nous pardonnons aussi </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à ceux qui nous ont offensés.</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Et ne nous laisse pas entrer en tentation</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mais délivre-nous du Mal.</a:t>
            </a:r>
            <a:br>
              <a:rPr lang="fr-FR" sz="2400" b="1" i="0" dirty="0">
                <a:solidFill>
                  <a:schemeClr val="accent2">
                    <a:lumMod val="75000"/>
                  </a:schemeClr>
                </a:solidFill>
                <a:effectLst/>
                <a:latin typeface="Arial" panose="020B0604020202020204" pitchFamily="34" charset="0"/>
              </a:rPr>
            </a:br>
            <a:r>
              <a:rPr lang="fr-FR" sz="2400" b="1" i="0" dirty="0">
                <a:solidFill>
                  <a:schemeClr val="accent2">
                    <a:lumMod val="75000"/>
                  </a:schemeClr>
                </a:solidFill>
                <a:effectLst/>
                <a:latin typeface="Arial" panose="020B0604020202020204" pitchFamily="34" charset="0"/>
              </a:rPr>
              <a:t>Amen</a:t>
            </a:r>
            <a:br>
              <a:rPr lang="fr-FR" b="1" i="0" dirty="0">
                <a:solidFill>
                  <a:schemeClr val="accent2">
                    <a:lumMod val="75000"/>
                  </a:schemeClr>
                </a:solidFill>
                <a:effectLst/>
                <a:latin typeface="Arial" panose="020B0604020202020204" pitchFamily="34" charset="0"/>
              </a:rPr>
            </a:br>
            <a:endParaRPr lang="fr-FR" b="1" dirty="0">
              <a:solidFill>
                <a:schemeClr val="accent2">
                  <a:lumMod val="75000"/>
                </a:schemeClr>
              </a:solidFill>
            </a:endParaRPr>
          </a:p>
        </p:txBody>
      </p:sp>
      <p:sp>
        <p:nvSpPr>
          <p:cNvPr id="5" name="ZoneTexte 4">
            <a:extLst>
              <a:ext uri="{FF2B5EF4-FFF2-40B4-BE49-F238E27FC236}">
                <a16:creationId xmlns:a16="http://schemas.microsoft.com/office/drawing/2014/main" id="{FF4EF3EB-72DF-6502-7656-4BA208F5255E}"/>
              </a:ext>
            </a:extLst>
          </p:cNvPr>
          <p:cNvSpPr txBox="1"/>
          <p:nvPr/>
        </p:nvSpPr>
        <p:spPr>
          <a:xfrm>
            <a:off x="4523873" y="3937458"/>
            <a:ext cx="5919535" cy="2800767"/>
          </a:xfrm>
          <a:prstGeom prst="rect">
            <a:avLst/>
          </a:prstGeom>
          <a:noFill/>
        </p:spPr>
        <p:txBody>
          <a:bodyPr wrap="square">
            <a:spAutoFit/>
          </a:bodyPr>
          <a:lstStyle/>
          <a:p>
            <a:pPr algn="r"/>
            <a:r>
              <a:rPr lang="fr-FR" sz="2200" b="1" i="0" dirty="0">
                <a:solidFill>
                  <a:srgbClr val="00B0F0"/>
                </a:solidFill>
                <a:effectLst/>
                <a:latin typeface="Arial" panose="020B0604020202020204" pitchFamily="34" charset="0"/>
              </a:rPr>
              <a:t>Je vous salue Marie, pleine de grâce ;</a:t>
            </a:r>
            <a:br>
              <a:rPr lang="fr-FR" sz="2200" b="1" i="0" dirty="0">
                <a:solidFill>
                  <a:srgbClr val="00B0F0"/>
                </a:solidFill>
                <a:effectLst/>
                <a:latin typeface="Arial" panose="020B0604020202020204" pitchFamily="34" charset="0"/>
              </a:rPr>
            </a:br>
            <a:r>
              <a:rPr lang="fr-FR" sz="2200" b="1" i="0" dirty="0">
                <a:solidFill>
                  <a:srgbClr val="00B0F0"/>
                </a:solidFill>
                <a:effectLst/>
                <a:latin typeface="Arial" panose="020B0604020202020204" pitchFamily="34" charset="0"/>
              </a:rPr>
              <a:t>Le Seigneur est avec vous.</a:t>
            </a:r>
            <a:br>
              <a:rPr lang="fr-FR" sz="2200" b="1" i="0" dirty="0">
                <a:solidFill>
                  <a:srgbClr val="00B0F0"/>
                </a:solidFill>
                <a:effectLst/>
                <a:latin typeface="Arial" panose="020B0604020202020204" pitchFamily="34" charset="0"/>
              </a:rPr>
            </a:br>
            <a:r>
              <a:rPr lang="fr-FR" sz="2200" b="1" i="0" dirty="0">
                <a:solidFill>
                  <a:srgbClr val="00B0F0"/>
                </a:solidFill>
                <a:effectLst/>
                <a:latin typeface="Arial" panose="020B0604020202020204" pitchFamily="34" charset="0"/>
              </a:rPr>
              <a:t>Vous êtes bénie entre toutes les femmes</a:t>
            </a:r>
            <a:br>
              <a:rPr lang="fr-FR" sz="2200" b="1" i="0" dirty="0">
                <a:solidFill>
                  <a:srgbClr val="00B0F0"/>
                </a:solidFill>
                <a:effectLst/>
                <a:latin typeface="Arial" panose="020B0604020202020204" pitchFamily="34" charset="0"/>
              </a:rPr>
            </a:br>
            <a:r>
              <a:rPr lang="fr-FR" sz="2200" b="1" i="0" dirty="0">
                <a:solidFill>
                  <a:srgbClr val="00B0F0"/>
                </a:solidFill>
                <a:effectLst/>
                <a:latin typeface="Arial" panose="020B0604020202020204" pitchFamily="34" charset="0"/>
              </a:rPr>
              <a:t>Et Jésus, le fruit de vos entrailles, est béni.</a:t>
            </a:r>
            <a:br>
              <a:rPr lang="fr-FR" sz="2200" b="1" i="0" dirty="0">
                <a:solidFill>
                  <a:srgbClr val="00B0F0"/>
                </a:solidFill>
                <a:effectLst/>
                <a:latin typeface="Arial" panose="020B0604020202020204" pitchFamily="34" charset="0"/>
              </a:rPr>
            </a:br>
            <a:r>
              <a:rPr lang="fr-FR" sz="2200" b="1" i="0" dirty="0">
                <a:solidFill>
                  <a:srgbClr val="00B0F0"/>
                </a:solidFill>
                <a:effectLst/>
                <a:latin typeface="Arial" panose="020B0604020202020204" pitchFamily="34" charset="0"/>
              </a:rPr>
              <a:t>Sainte Marie, Mère de Dieu,</a:t>
            </a:r>
            <a:br>
              <a:rPr lang="fr-FR" sz="2200" b="1" i="0" dirty="0">
                <a:solidFill>
                  <a:srgbClr val="00B0F0"/>
                </a:solidFill>
                <a:effectLst/>
                <a:latin typeface="Arial" panose="020B0604020202020204" pitchFamily="34" charset="0"/>
              </a:rPr>
            </a:br>
            <a:r>
              <a:rPr lang="fr-FR" sz="2200" b="1" i="0" dirty="0">
                <a:solidFill>
                  <a:srgbClr val="00B0F0"/>
                </a:solidFill>
                <a:effectLst/>
                <a:latin typeface="Arial" panose="020B0604020202020204" pitchFamily="34" charset="0"/>
              </a:rPr>
              <a:t>Priez pour nous pauvres pécheurs,</a:t>
            </a:r>
            <a:br>
              <a:rPr lang="fr-FR" sz="2200" b="1" i="0" dirty="0">
                <a:solidFill>
                  <a:srgbClr val="00B0F0"/>
                </a:solidFill>
                <a:effectLst/>
                <a:latin typeface="Arial" panose="020B0604020202020204" pitchFamily="34" charset="0"/>
              </a:rPr>
            </a:br>
            <a:r>
              <a:rPr lang="fr-FR" sz="2200" b="1" i="0" dirty="0">
                <a:solidFill>
                  <a:srgbClr val="00B0F0"/>
                </a:solidFill>
                <a:effectLst/>
                <a:latin typeface="Arial" panose="020B0604020202020204" pitchFamily="34" charset="0"/>
              </a:rPr>
              <a:t>Maintenant et à l’heure de notre mort.</a:t>
            </a:r>
          </a:p>
          <a:p>
            <a:pPr algn="r"/>
            <a:r>
              <a:rPr lang="fr-FR" sz="2200" b="1" i="0" dirty="0">
                <a:solidFill>
                  <a:srgbClr val="00B0F0"/>
                </a:solidFill>
                <a:effectLst/>
                <a:latin typeface="Arial" panose="020B0604020202020204" pitchFamily="34" charset="0"/>
              </a:rPr>
              <a:t>Amen</a:t>
            </a:r>
          </a:p>
        </p:txBody>
      </p:sp>
      <p:pic>
        <p:nvPicPr>
          <p:cNvPr id="1026" name="Picture 2">
            <a:extLst>
              <a:ext uri="{FF2B5EF4-FFF2-40B4-BE49-F238E27FC236}">
                <a16:creationId xmlns:a16="http://schemas.microsoft.com/office/drawing/2014/main" id="{3492570B-4B8A-C31A-99FC-C96FAB8A6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497"/>
          <a:stretch/>
        </p:blipFill>
        <p:spPr bwMode="auto">
          <a:xfrm>
            <a:off x="2062080" y="4194842"/>
            <a:ext cx="237757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FC38AF2-EDCA-D276-0D0B-06E34848F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6806" y="444042"/>
            <a:ext cx="19939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8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7432E-79AC-CA77-05B7-6EA6F7B8E9E0}"/>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22A61FE5-2358-597A-FF76-C5C042C8FE3E}"/>
              </a:ext>
            </a:extLst>
          </p:cNvPr>
          <p:cNvPicPr>
            <a:picLocks noGrp="1" noChangeAspect="1"/>
          </p:cNvPicPr>
          <p:nvPr>
            <p:ph idx="1"/>
          </p:nvPr>
        </p:nvPicPr>
        <p:blipFill>
          <a:blip r:embed="rId2"/>
          <a:stretch>
            <a:fillRect/>
          </a:stretch>
        </p:blipFill>
        <p:spPr>
          <a:xfrm>
            <a:off x="1736203" y="-208099"/>
            <a:ext cx="7963381" cy="7066099"/>
          </a:xfrm>
        </p:spPr>
      </p:pic>
    </p:spTree>
    <p:extLst>
      <p:ext uri="{BB962C8B-B14F-4D97-AF65-F5344CB8AC3E}">
        <p14:creationId xmlns:p14="http://schemas.microsoft.com/office/powerpoint/2010/main" val="224972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0D901-EC03-7A91-60C3-C9E0E904EFB4}"/>
              </a:ext>
            </a:extLst>
          </p:cNvPr>
          <p:cNvSpPr>
            <a:spLocks noGrp="1"/>
          </p:cNvSpPr>
          <p:nvPr>
            <p:ph type="title"/>
          </p:nvPr>
        </p:nvSpPr>
        <p:spPr>
          <a:xfrm>
            <a:off x="259467" y="3338512"/>
            <a:ext cx="2819400" cy="1325563"/>
          </a:xfrm>
        </p:spPr>
        <p:txBody>
          <a:bodyPr>
            <a:normAutofit fontScale="90000"/>
          </a:bodyPr>
          <a:lstStyle/>
          <a:p>
            <a:pPr algn="ctr"/>
            <a:r>
              <a:rPr lang="fr-FR" sz="1800" dirty="0">
                <a:solidFill>
                  <a:srgbClr val="BF0000"/>
                </a:solidFill>
                <a:effectLst/>
                <a:latin typeface="Arial,Bold"/>
              </a:rPr>
              <a:t>2 </a:t>
            </a:r>
            <a:r>
              <a:rPr lang="fr-FR" sz="1800" dirty="0" err="1">
                <a:solidFill>
                  <a:srgbClr val="BF0000"/>
                </a:solidFill>
                <a:effectLst/>
                <a:latin typeface="Arial,Bold"/>
              </a:rPr>
              <a:t>ème</a:t>
            </a:r>
            <a:r>
              <a:rPr lang="fr-FR" sz="1800" dirty="0">
                <a:solidFill>
                  <a:srgbClr val="BF0000"/>
                </a:solidFill>
                <a:effectLst/>
                <a:latin typeface="Arial,Bold"/>
              </a:rPr>
              <a:t>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est chargé de sa croix </a:t>
            </a:r>
            <a:br>
              <a:rPr lang="fr-FR" sz="1800" dirty="0">
                <a:solidFill>
                  <a:srgbClr val="BF0000"/>
                </a:solidFill>
                <a:effectLst/>
                <a:latin typeface="Arial,Bold"/>
              </a:rPr>
            </a:br>
            <a:br>
              <a:rPr lang="fr-FR" dirty="0"/>
            </a:br>
            <a:r>
              <a:rPr lang="fr-FR" sz="1800" dirty="0">
                <a:effectLst/>
                <a:latin typeface="Arial,Italic"/>
              </a:rPr>
              <a:t> </a:t>
            </a: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a:solidFill>
                  <a:srgbClr val="006DBF"/>
                </a:solidFill>
                <a:effectLst/>
                <a:latin typeface="Arial" panose="020B0604020202020204" pitchFamily="34" charset="0"/>
              </a:rPr>
              <a:t>Quand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a:t>
            </a:r>
            <a:r>
              <a:rPr lang="fr-FR" sz="1800" dirty="0" err="1">
                <a:solidFill>
                  <a:srgbClr val="006DBF"/>
                </a:solidFill>
                <a:effectLst/>
                <a:latin typeface="Arial" panose="020B0604020202020204" pitchFamily="34" charset="0"/>
              </a:rPr>
              <a:t>reçoit</a:t>
            </a:r>
            <a:r>
              <a:rPr lang="fr-FR" sz="1800" dirty="0">
                <a:solidFill>
                  <a:srgbClr val="006DBF"/>
                </a:solidFill>
                <a:effectLst/>
                <a:latin typeface="Arial" panose="020B0604020202020204" pitchFamily="34" charset="0"/>
              </a:rPr>
              <a:t> cette croix, on dirait qu’il la serre dans ses bras... Il sait que </a:t>
            </a:r>
            <a:r>
              <a:rPr lang="fr-FR" sz="1800" dirty="0" err="1">
                <a:solidFill>
                  <a:srgbClr val="006DBF"/>
                </a:solidFill>
                <a:effectLst/>
                <a:latin typeface="Arial" panose="020B0604020202020204" pitchFamily="34" charset="0"/>
              </a:rPr>
              <a:t>grâce</a:t>
            </a:r>
            <a:r>
              <a:rPr lang="fr-FR" sz="1800" dirty="0">
                <a:solidFill>
                  <a:srgbClr val="006DBF"/>
                </a:solidFill>
                <a:effectLst/>
                <a:latin typeface="Arial" panose="020B0604020202020204" pitchFamily="34" charset="0"/>
              </a:rPr>
              <a:t> à elle, il va sauver le monde et comme il veut nous sauver tous, il prend sa croix avec amour... Cette fois encore, il ne se plaint pas.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d'avoir porté ta croix avec amour. </a:t>
            </a:r>
            <a:br>
              <a:rPr lang="fr-FR" sz="1800" dirty="0">
                <a:solidFill>
                  <a:srgbClr val="00AF4F"/>
                </a:solidFill>
                <a:effectLst/>
                <a:latin typeface="Arial" panose="020B0604020202020204" pitchFamily="34" charset="0"/>
              </a:rPr>
            </a:br>
            <a:br>
              <a:rPr lang="fr-FR" sz="1800" dirty="0">
                <a:solidFill>
                  <a:srgbClr val="00AF4F"/>
                </a:solidFill>
                <a:effectLst/>
                <a:latin typeface="Arial" panose="020B0604020202020204" pitchFamily="34" charset="0"/>
              </a:rPr>
            </a:br>
            <a:r>
              <a:rPr lang="fr-FR" sz="1800" dirty="0">
                <a:solidFill>
                  <a:srgbClr val="5E005E"/>
                </a:solidFill>
                <a:effectLst/>
                <a:latin typeface="Arial" panose="020B0604020202020204" pitchFamily="34" charset="0"/>
              </a:rPr>
              <a:t>Aide-nous à faire des efforts. </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56CF2781-C3EF-865F-12AB-2017C737AE7F}"/>
              </a:ext>
            </a:extLst>
          </p:cNvPr>
          <p:cNvSpPr>
            <a:spLocks noGrp="1"/>
          </p:cNvSpPr>
          <p:nvPr>
            <p:ph idx="1"/>
          </p:nvPr>
        </p:nvSpPr>
        <p:spPr>
          <a:xfrm>
            <a:off x="4583574" y="1825625"/>
            <a:ext cx="6770225" cy="4351338"/>
          </a:xfrm>
        </p:spPr>
        <p:txBody>
          <a:bodyPr/>
          <a:lstStyle/>
          <a:p>
            <a:pPr marL="0" indent="0">
              <a:buNone/>
            </a:pPr>
            <a:endParaRPr lang="fr-FR" dirty="0"/>
          </a:p>
          <a:p>
            <a:pPr marL="0" indent="0">
              <a:buNone/>
            </a:pPr>
            <a:endParaRPr lang="fr-FR" dirty="0"/>
          </a:p>
        </p:txBody>
      </p:sp>
      <p:pic>
        <p:nvPicPr>
          <p:cNvPr id="4" name="Espace réservé du contenu 4">
            <a:extLst>
              <a:ext uri="{FF2B5EF4-FFF2-40B4-BE49-F238E27FC236}">
                <a16:creationId xmlns:a16="http://schemas.microsoft.com/office/drawing/2014/main" id="{80DE992C-C808-A0A9-A65E-F5605AF1C8F6}"/>
              </a:ext>
            </a:extLst>
          </p:cNvPr>
          <p:cNvPicPr>
            <a:picLocks noChangeAspect="1"/>
          </p:cNvPicPr>
          <p:nvPr/>
        </p:nvPicPr>
        <p:blipFill>
          <a:blip r:embed="rId2"/>
          <a:stretch>
            <a:fillRect/>
          </a:stretch>
        </p:blipFill>
        <p:spPr>
          <a:xfrm>
            <a:off x="4479403" y="438499"/>
            <a:ext cx="6874396" cy="6099817"/>
          </a:xfrm>
          <a:prstGeom prst="rect">
            <a:avLst/>
          </a:prstGeom>
        </p:spPr>
      </p:pic>
    </p:spTree>
    <p:extLst>
      <p:ext uri="{BB962C8B-B14F-4D97-AF65-F5344CB8AC3E}">
        <p14:creationId xmlns:p14="http://schemas.microsoft.com/office/powerpoint/2010/main" val="60217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EFC1B-EF94-906E-9D79-0705B3C86E0E}"/>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965B9C9D-E40A-37CB-AD53-C2CC37A38718}"/>
              </a:ext>
            </a:extLst>
          </p:cNvPr>
          <p:cNvPicPr>
            <a:picLocks noGrp="1" noChangeAspect="1"/>
          </p:cNvPicPr>
          <p:nvPr>
            <p:ph idx="1"/>
          </p:nvPr>
        </p:nvPicPr>
        <p:blipFill>
          <a:blip r:embed="rId2"/>
          <a:stretch>
            <a:fillRect/>
          </a:stretch>
        </p:blipFill>
        <p:spPr>
          <a:xfrm>
            <a:off x="1736202" y="-463425"/>
            <a:ext cx="7884611" cy="7321425"/>
          </a:xfrm>
        </p:spPr>
      </p:pic>
    </p:spTree>
    <p:extLst>
      <p:ext uri="{BB962C8B-B14F-4D97-AF65-F5344CB8AC3E}">
        <p14:creationId xmlns:p14="http://schemas.microsoft.com/office/powerpoint/2010/main" val="299888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7432E-79AC-CA77-05B7-6EA6F7B8E9E0}"/>
              </a:ext>
            </a:extLst>
          </p:cNvPr>
          <p:cNvSpPr>
            <a:spLocks noGrp="1"/>
          </p:cNvSpPr>
          <p:nvPr>
            <p:ph type="title"/>
          </p:nvPr>
        </p:nvSpPr>
        <p:spPr>
          <a:xfrm>
            <a:off x="224741" y="2675731"/>
            <a:ext cx="3953719" cy="1325563"/>
          </a:xfrm>
        </p:spPr>
        <p:txBody>
          <a:bodyPr>
            <a:normAutofit fontScale="90000"/>
          </a:bodyPr>
          <a:lstStyle/>
          <a:p>
            <a:pPr algn="ctr"/>
            <a:r>
              <a:rPr lang="fr-FR" sz="1800" dirty="0">
                <a:solidFill>
                  <a:srgbClr val="BF0000"/>
                </a:solidFill>
                <a:effectLst/>
                <a:latin typeface="Arial,Bold"/>
              </a:rPr>
              <a:t>3ème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tombe pour la </a:t>
            </a:r>
            <a:r>
              <a:rPr lang="fr-FR" sz="1800" dirty="0" err="1">
                <a:solidFill>
                  <a:srgbClr val="BF0000"/>
                </a:solidFill>
                <a:effectLst/>
                <a:latin typeface="Arial,Bold"/>
              </a:rPr>
              <a:t>première</a:t>
            </a:r>
            <a:r>
              <a:rPr lang="fr-FR" sz="1800" dirty="0">
                <a:solidFill>
                  <a:srgbClr val="BF0000"/>
                </a:solidFill>
                <a:effectLst/>
                <a:latin typeface="Arial,Bold"/>
              </a:rPr>
              <a:t> fois </a:t>
            </a:r>
            <a:br>
              <a:rPr lang="fr-FR" sz="1800" dirty="0">
                <a:solidFill>
                  <a:srgbClr val="BF0000"/>
                </a:solidFill>
                <a:effectLst/>
                <a:latin typeface="Arial,Bold"/>
              </a:rPr>
            </a:b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n'a pas dormi de la nuit, il a </a:t>
            </a:r>
            <a:r>
              <a:rPr lang="fr-FR" sz="1800" dirty="0" err="1">
                <a:solidFill>
                  <a:srgbClr val="006DBF"/>
                </a:solidFill>
                <a:effectLst/>
                <a:latin typeface="Arial" panose="020B0604020202020204" pitchFamily="34" charset="0"/>
              </a:rPr>
              <a:t>éte</a:t>
            </a:r>
            <a:r>
              <a:rPr lang="fr-FR" sz="1800" dirty="0">
                <a:solidFill>
                  <a:srgbClr val="006DBF"/>
                </a:solidFill>
                <a:effectLst/>
                <a:latin typeface="Arial" panose="020B0604020202020204" pitchFamily="34" charset="0"/>
              </a:rPr>
              <a:t>́ fouetté, couronné d'</a:t>
            </a:r>
            <a:r>
              <a:rPr lang="fr-FR" sz="1800" dirty="0" err="1">
                <a:solidFill>
                  <a:srgbClr val="006DBF"/>
                </a:solidFill>
                <a:effectLst/>
                <a:latin typeface="Arial" panose="020B0604020202020204" pitchFamily="34" charset="0"/>
              </a:rPr>
              <a:t>épines</a:t>
            </a:r>
            <a:r>
              <a:rPr lang="fr-FR" sz="1800" dirty="0">
                <a:solidFill>
                  <a:srgbClr val="006DBF"/>
                </a:solidFill>
                <a:effectLst/>
                <a:latin typeface="Arial" panose="020B0604020202020204" pitchFamily="34" charset="0"/>
              </a:rPr>
              <a:t>, maltraité... Il n'en peut plus et tombe sur le chemin... mais il se </a:t>
            </a:r>
            <a:r>
              <a:rPr lang="fr-FR" sz="1800" dirty="0" err="1">
                <a:solidFill>
                  <a:srgbClr val="006DBF"/>
                </a:solidFill>
                <a:effectLst/>
                <a:latin typeface="Arial" panose="020B0604020202020204" pitchFamily="34" charset="0"/>
              </a:rPr>
              <a:t>relève</a:t>
            </a:r>
            <a:r>
              <a:rPr lang="fr-FR" sz="1800" dirty="0">
                <a:solidFill>
                  <a:srgbClr val="006DBF"/>
                </a:solidFill>
                <a:effectLst/>
                <a:latin typeface="Arial" panose="020B0604020202020204" pitchFamily="34" charset="0"/>
              </a:rPr>
              <a:t>, comme pour nous montrer comment il faut faire quand nous tombons dans le </a:t>
            </a:r>
            <a:r>
              <a:rPr lang="fr-FR" sz="1800" dirty="0" err="1">
                <a:solidFill>
                  <a:srgbClr val="006DBF"/>
                </a:solidFill>
                <a:effectLst/>
                <a:latin typeface="Arial" panose="020B0604020202020204" pitchFamily="34" charset="0"/>
              </a:rPr>
              <a:t>péche</a:t>
            </a:r>
            <a:r>
              <a:rPr lang="fr-FR" sz="1800" dirty="0">
                <a:solidFill>
                  <a:srgbClr val="006DBF"/>
                </a:solidFill>
                <a:effectLst/>
                <a:latin typeface="Arial" panose="020B0604020202020204" pitchFamily="34" charset="0"/>
              </a:rPr>
              <a:t>́. Il faut se relever en </a:t>
            </a:r>
            <a:r>
              <a:rPr lang="fr-FR" sz="1800" dirty="0" err="1">
                <a:solidFill>
                  <a:srgbClr val="006DBF"/>
                </a:solidFill>
                <a:effectLst/>
                <a:latin typeface="Arial" panose="020B0604020202020204" pitchFamily="34" charset="0"/>
              </a:rPr>
              <a:t>deman</a:t>
            </a:r>
            <a:r>
              <a:rPr lang="fr-FR" sz="1800" dirty="0">
                <a:solidFill>
                  <a:srgbClr val="006DBF"/>
                </a:solidFill>
                <a:effectLst/>
                <a:latin typeface="Arial" panose="020B0604020202020204" pitchFamily="34" charset="0"/>
              </a:rPr>
              <a:t>- </a:t>
            </a:r>
            <a:r>
              <a:rPr lang="fr-FR" sz="1800" dirty="0" err="1">
                <a:solidFill>
                  <a:srgbClr val="006DBF"/>
                </a:solidFill>
                <a:effectLst/>
                <a:latin typeface="Arial" panose="020B0604020202020204" pitchFamily="34" charset="0"/>
              </a:rPr>
              <a:t>dant</a:t>
            </a:r>
            <a:r>
              <a:rPr lang="fr-FR" sz="1800" dirty="0">
                <a:solidFill>
                  <a:srgbClr val="006DBF"/>
                </a:solidFill>
                <a:effectLst/>
                <a:latin typeface="Arial" panose="020B0604020202020204" pitchFamily="34" charset="0"/>
              </a:rPr>
              <a:t> pardon et recommencer à marcher, à faire nos petits efforts pour suivre </a:t>
            </a:r>
            <a:r>
              <a:rPr lang="fr-FR" sz="1800" dirty="0" err="1">
                <a:solidFill>
                  <a:srgbClr val="006DBF"/>
                </a:solidFill>
                <a:effectLst/>
                <a:latin typeface="Arial" panose="020B0604020202020204" pitchFamily="34" charset="0"/>
              </a:rPr>
              <a:t>Jésus</a:t>
            </a:r>
            <a:r>
              <a:rPr lang="fr-FR" sz="1800" dirty="0">
                <a:solidFill>
                  <a:srgbClr val="006DBF"/>
                </a:solidFill>
                <a:effectLst/>
                <a:latin typeface="Arial" panose="020B0604020202020204" pitchFamily="34" charset="0"/>
              </a:rPr>
              <a:t>, pour l'imiter.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a:t>
            </a:r>
            <a:r>
              <a:rPr lang="fr-FR" sz="1800" dirty="0" err="1">
                <a:solidFill>
                  <a:srgbClr val="00AF4F"/>
                </a:solidFill>
                <a:effectLst/>
                <a:latin typeface="Arial" panose="020B0604020202020204" pitchFamily="34" charset="0"/>
              </a:rPr>
              <a:t>Jésus</a:t>
            </a:r>
            <a:r>
              <a:rPr lang="fr-FR" sz="1800" dirty="0">
                <a:solidFill>
                  <a:srgbClr val="00AF4F"/>
                </a:solidFill>
                <a:effectLst/>
                <a:latin typeface="Arial" panose="020B0604020202020204" pitchFamily="34" charset="0"/>
              </a:rPr>
              <a:t> de nous donner l'exemple.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 ne pas nous </a:t>
            </a:r>
            <a:r>
              <a:rPr lang="fr-FR" sz="1800" dirty="0" err="1">
                <a:solidFill>
                  <a:srgbClr val="5E005E"/>
                </a:solidFill>
                <a:effectLst/>
                <a:latin typeface="Arial" panose="020B0604020202020204" pitchFamily="34" charset="0"/>
              </a:rPr>
              <a:t>décourager</a:t>
            </a:r>
            <a:r>
              <a:rPr lang="fr-FR" sz="1800" dirty="0">
                <a:solidFill>
                  <a:srgbClr val="5E005E"/>
                </a:solidFill>
                <a:effectLst/>
                <a:latin typeface="Arial" panose="020B0604020202020204" pitchFamily="34" charset="0"/>
              </a:rPr>
              <a:t>. </a:t>
            </a:r>
            <a:br>
              <a:rPr lang="fr-FR" dirty="0"/>
            </a:br>
            <a:endParaRPr lang="fr-FR" dirty="0"/>
          </a:p>
        </p:txBody>
      </p:sp>
      <p:pic>
        <p:nvPicPr>
          <p:cNvPr id="6" name="Espace réservé du contenu 4">
            <a:extLst>
              <a:ext uri="{FF2B5EF4-FFF2-40B4-BE49-F238E27FC236}">
                <a16:creationId xmlns:a16="http://schemas.microsoft.com/office/drawing/2014/main" id="{77236069-035D-2AF5-6A73-DF3734675FD2}"/>
              </a:ext>
            </a:extLst>
          </p:cNvPr>
          <p:cNvPicPr>
            <a:picLocks noGrp="1" noChangeAspect="1"/>
          </p:cNvPicPr>
          <p:nvPr>
            <p:ph idx="1"/>
          </p:nvPr>
        </p:nvPicPr>
        <p:blipFill>
          <a:blip r:embed="rId2"/>
          <a:stretch>
            <a:fillRect/>
          </a:stretch>
        </p:blipFill>
        <p:spPr>
          <a:xfrm>
            <a:off x="4815069" y="309519"/>
            <a:ext cx="6718882" cy="6238962"/>
          </a:xfrm>
        </p:spPr>
      </p:pic>
    </p:spTree>
    <p:extLst>
      <p:ext uri="{BB962C8B-B14F-4D97-AF65-F5344CB8AC3E}">
        <p14:creationId xmlns:p14="http://schemas.microsoft.com/office/powerpoint/2010/main" val="333441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1195B-25BC-8F85-07D1-8090A5BEBAD3}"/>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F144BB5A-1A25-F497-4952-33D11D9DEDBD}"/>
              </a:ext>
            </a:extLst>
          </p:cNvPr>
          <p:cNvPicPr>
            <a:picLocks noGrp="1" noChangeAspect="1"/>
          </p:cNvPicPr>
          <p:nvPr>
            <p:ph idx="1"/>
          </p:nvPr>
        </p:nvPicPr>
        <p:blipFill>
          <a:blip r:embed="rId2"/>
          <a:stretch>
            <a:fillRect/>
          </a:stretch>
        </p:blipFill>
        <p:spPr>
          <a:xfrm>
            <a:off x="1851950" y="-168015"/>
            <a:ext cx="7929784" cy="7194030"/>
          </a:xfrm>
        </p:spPr>
      </p:pic>
    </p:spTree>
    <p:extLst>
      <p:ext uri="{BB962C8B-B14F-4D97-AF65-F5344CB8AC3E}">
        <p14:creationId xmlns:p14="http://schemas.microsoft.com/office/powerpoint/2010/main" val="216397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EFC1B-EF94-906E-9D79-0705B3C86E0E}"/>
              </a:ext>
            </a:extLst>
          </p:cNvPr>
          <p:cNvSpPr>
            <a:spLocks noGrp="1"/>
          </p:cNvSpPr>
          <p:nvPr>
            <p:ph type="title"/>
          </p:nvPr>
        </p:nvSpPr>
        <p:spPr>
          <a:xfrm>
            <a:off x="213167" y="3096750"/>
            <a:ext cx="4266235" cy="1325563"/>
          </a:xfrm>
        </p:spPr>
        <p:txBody>
          <a:bodyPr>
            <a:normAutofit fontScale="90000"/>
          </a:bodyPr>
          <a:lstStyle/>
          <a:p>
            <a:pPr algn="ctr"/>
            <a:r>
              <a:rPr lang="fr-FR" sz="1800" dirty="0">
                <a:solidFill>
                  <a:srgbClr val="BF0000"/>
                </a:solidFill>
                <a:effectLst/>
                <a:latin typeface="Arial,Bold"/>
              </a:rPr>
              <a:t>4ème station : </a:t>
            </a:r>
            <a:br>
              <a:rPr lang="fr-FR" sz="1800" dirty="0">
                <a:solidFill>
                  <a:srgbClr val="BF0000"/>
                </a:solidFill>
                <a:effectLst/>
                <a:latin typeface="Arial,Bold"/>
              </a:rPr>
            </a:br>
            <a:r>
              <a:rPr lang="fr-FR" sz="1800" dirty="0" err="1">
                <a:solidFill>
                  <a:srgbClr val="BF0000"/>
                </a:solidFill>
                <a:effectLst/>
                <a:latin typeface="Arial,Bold"/>
              </a:rPr>
              <a:t>Jésus</a:t>
            </a:r>
            <a:r>
              <a:rPr lang="fr-FR" sz="1800" dirty="0">
                <a:solidFill>
                  <a:srgbClr val="BF0000"/>
                </a:solidFill>
                <a:effectLst/>
                <a:latin typeface="Arial,Bold"/>
              </a:rPr>
              <a:t> rencontre sa </a:t>
            </a:r>
            <a:r>
              <a:rPr lang="fr-FR" sz="1800" dirty="0" err="1">
                <a:solidFill>
                  <a:srgbClr val="BF0000"/>
                </a:solidFill>
                <a:effectLst/>
                <a:latin typeface="Arial,Bold"/>
              </a:rPr>
              <a:t>Mère</a:t>
            </a:r>
            <a:br>
              <a:rPr lang="fr-FR" sz="1800" dirty="0">
                <a:solidFill>
                  <a:srgbClr val="BF0000"/>
                </a:solidFill>
                <a:effectLst/>
                <a:latin typeface="Arial,Bold"/>
              </a:rPr>
            </a:br>
            <a:r>
              <a:rPr lang="fr-FR" sz="1800" dirty="0">
                <a:solidFill>
                  <a:srgbClr val="BF0000"/>
                </a:solidFill>
                <a:effectLst/>
                <a:latin typeface="Arial,Bold"/>
              </a:rPr>
              <a:t> </a:t>
            </a:r>
            <a:br>
              <a:rPr lang="fr-FR" dirty="0"/>
            </a:br>
            <a:r>
              <a:rPr lang="fr-FR" sz="1800" dirty="0">
                <a:effectLst/>
                <a:latin typeface="Arial" panose="020B0604020202020204" pitchFamily="34" charset="0"/>
              </a:rPr>
              <a:t>« Seigneur </a:t>
            </a:r>
            <a:r>
              <a:rPr lang="fr-FR" sz="1800" dirty="0" err="1">
                <a:effectLst/>
                <a:latin typeface="Arial" panose="020B0604020202020204" pitchFamily="34" charset="0"/>
              </a:rPr>
              <a:t>Jésus</a:t>
            </a:r>
            <a:r>
              <a:rPr lang="fr-FR" sz="1800" dirty="0">
                <a:effectLst/>
                <a:latin typeface="Arial" panose="020B0604020202020204" pitchFamily="34" charset="0"/>
              </a:rPr>
              <a:t>, nous t’adorons car tu as sauvé le monde par ta sainte croix » </a:t>
            </a:r>
            <a:br>
              <a:rPr lang="fr-FR" sz="1800" dirty="0">
                <a:effectLst/>
                <a:latin typeface="Arial" panose="020B0604020202020204" pitchFamily="34" charset="0"/>
              </a:rPr>
            </a:br>
            <a:br>
              <a:rPr lang="fr-FR" dirty="0"/>
            </a:br>
            <a:r>
              <a:rPr lang="fr-FR" sz="1800" dirty="0">
                <a:solidFill>
                  <a:srgbClr val="006DBF"/>
                </a:solidFill>
                <a:effectLst/>
                <a:latin typeface="Arial" panose="020B0604020202020204" pitchFamily="34" charset="0"/>
              </a:rPr>
              <a:t>Sur ce chemin de douleur, Marie est là et encourage son Fils du regard. Elle sait qu'il accomplit la </a:t>
            </a:r>
            <a:r>
              <a:rPr lang="fr-FR" sz="1800" dirty="0" err="1">
                <a:solidFill>
                  <a:srgbClr val="006DBF"/>
                </a:solidFill>
                <a:effectLst/>
                <a:latin typeface="Arial" panose="020B0604020202020204" pitchFamily="34" charset="0"/>
              </a:rPr>
              <a:t>volonte</a:t>
            </a:r>
            <a:r>
              <a:rPr lang="fr-FR" sz="1800" dirty="0">
                <a:solidFill>
                  <a:srgbClr val="006DBF"/>
                </a:solidFill>
                <a:effectLst/>
                <a:latin typeface="Arial" panose="020B0604020202020204" pitchFamily="34" charset="0"/>
              </a:rPr>
              <a:t>́ de Dieu et que c’est par ses souffrances, offertes dans l'amour, qu'il pourra nous </a:t>
            </a:r>
            <a:r>
              <a:rPr lang="fr-FR" sz="1800" dirty="0" err="1">
                <a:solidFill>
                  <a:srgbClr val="006DBF"/>
                </a:solidFill>
                <a:effectLst/>
                <a:latin typeface="Arial" panose="020B0604020202020204" pitchFamily="34" charset="0"/>
              </a:rPr>
              <a:t>sau</a:t>
            </a:r>
            <a:r>
              <a:rPr lang="fr-FR" sz="1800" dirty="0">
                <a:solidFill>
                  <a:srgbClr val="006DBF"/>
                </a:solidFill>
                <a:effectLst/>
                <a:latin typeface="Arial" panose="020B0604020202020204" pitchFamily="34" charset="0"/>
              </a:rPr>
              <a:t>- ver... Elle veut nous dire qu'elle est aussi </a:t>
            </a:r>
            <a:r>
              <a:rPr lang="fr-FR" sz="1800" dirty="0" err="1">
                <a:solidFill>
                  <a:srgbClr val="006DBF"/>
                </a:solidFill>
                <a:effectLst/>
                <a:latin typeface="Arial" panose="020B0604020202020204" pitchFamily="34" charset="0"/>
              </a:rPr>
              <a:t>près</a:t>
            </a:r>
            <a:r>
              <a:rPr lang="fr-FR" sz="1800" dirty="0">
                <a:solidFill>
                  <a:srgbClr val="006DBF"/>
                </a:solidFill>
                <a:effectLst/>
                <a:latin typeface="Arial" panose="020B0604020202020204" pitchFamily="34" charset="0"/>
              </a:rPr>
              <a:t> de chacun de nous dans notre vie. </a:t>
            </a:r>
            <a:br>
              <a:rPr lang="fr-FR" sz="1800" dirty="0">
                <a:solidFill>
                  <a:srgbClr val="006DBF"/>
                </a:solidFill>
                <a:effectLst/>
                <a:latin typeface="Arial" panose="020B0604020202020204" pitchFamily="34" charset="0"/>
              </a:rPr>
            </a:br>
            <a:br>
              <a:rPr lang="fr-FR" dirty="0"/>
            </a:br>
            <a:r>
              <a:rPr lang="fr-FR" sz="1800" dirty="0">
                <a:solidFill>
                  <a:srgbClr val="00AF4F"/>
                </a:solidFill>
                <a:effectLst/>
                <a:latin typeface="Arial" panose="020B0604020202020204" pitchFamily="34" charset="0"/>
              </a:rPr>
              <a:t>Merci Marie d'</a:t>
            </a:r>
            <a:r>
              <a:rPr lang="fr-FR" sz="1800" dirty="0" err="1">
                <a:solidFill>
                  <a:srgbClr val="00AF4F"/>
                </a:solidFill>
                <a:effectLst/>
                <a:latin typeface="Arial" panose="020B0604020202020204" pitchFamily="34" charset="0"/>
              </a:rPr>
              <a:t>être</a:t>
            </a:r>
            <a:r>
              <a:rPr lang="fr-FR" sz="1800" dirty="0">
                <a:solidFill>
                  <a:srgbClr val="00AF4F"/>
                </a:solidFill>
                <a:effectLst/>
                <a:latin typeface="Arial" panose="020B0604020202020204" pitchFamily="34" charset="0"/>
              </a:rPr>
              <a:t> </a:t>
            </a:r>
            <a:r>
              <a:rPr lang="fr-FR" sz="1800" dirty="0" err="1">
                <a:solidFill>
                  <a:srgbClr val="00AF4F"/>
                </a:solidFill>
                <a:effectLst/>
                <a:latin typeface="Arial" panose="020B0604020202020204" pitchFamily="34" charset="0"/>
              </a:rPr>
              <a:t>près</a:t>
            </a:r>
            <a:r>
              <a:rPr lang="fr-FR" sz="1800" dirty="0">
                <a:solidFill>
                  <a:srgbClr val="00AF4F"/>
                </a:solidFill>
                <a:effectLst/>
                <a:latin typeface="Arial" panose="020B0604020202020204" pitchFamily="34" charset="0"/>
              </a:rPr>
              <a:t> de chacun de nous. </a:t>
            </a:r>
            <a:br>
              <a:rPr lang="fr-FR" sz="1800" dirty="0">
                <a:solidFill>
                  <a:srgbClr val="00AF4F"/>
                </a:solidFill>
                <a:effectLst/>
                <a:latin typeface="Arial" panose="020B0604020202020204" pitchFamily="34" charset="0"/>
              </a:rPr>
            </a:br>
            <a:br>
              <a:rPr lang="fr-FR" dirty="0"/>
            </a:br>
            <a:r>
              <a:rPr lang="fr-FR" sz="1800" dirty="0">
                <a:solidFill>
                  <a:srgbClr val="5E005E"/>
                </a:solidFill>
                <a:effectLst/>
                <a:latin typeface="Arial" panose="020B0604020202020204" pitchFamily="34" charset="0"/>
              </a:rPr>
              <a:t>Aide-nous à rester toujours un ami de </a:t>
            </a:r>
            <a:r>
              <a:rPr lang="fr-FR" sz="1800" dirty="0" err="1">
                <a:solidFill>
                  <a:srgbClr val="5E005E"/>
                </a:solidFill>
                <a:effectLst/>
                <a:latin typeface="Arial" panose="020B0604020202020204" pitchFamily="34" charset="0"/>
              </a:rPr>
              <a:t>Jésus</a:t>
            </a:r>
            <a:r>
              <a:rPr lang="fr-FR" sz="1800" dirty="0">
                <a:solidFill>
                  <a:srgbClr val="5E005E"/>
                </a:solidFill>
                <a:effectLst/>
                <a:latin typeface="Arial" panose="020B0604020202020204" pitchFamily="34" charset="0"/>
              </a:rPr>
              <a:t>. </a:t>
            </a:r>
            <a:br>
              <a:rPr lang="fr-FR" dirty="0"/>
            </a:br>
            <a:endParaRPr lang="fr-FR" dirty="0"/>
          </a:p>
        </p:txBody>
      </p:sp>
      <p:pic>
        <p:nvPicPr>
          <p:cNvPr id="6" name="Espace réservé du contenu 4">
            <a:extLst>
              <a:ext uri="{FF2B5EF4-FFF2-40B4-BE49-F238E27FC236}">
                <a16:creationId xmlns:a16="http://schemas.microsoft.com/office/drawing/2014/main" id="{97C0A774-0D02-4239-1998-8DF6D11B54EB}"/>
              </a:ext>
            </a:extLst>
          </p:cNvPr>
          <p:cNvPicPr>
            <a:picLocks noGrp="1" noChangeAspect="1"/>
          </p:cNvPicPr>
          <p:nvPr>
            <p:ph idx="1"/>
          </p:nvPr>
        </p:nvPicPr>
        <p:blipFill>
          <a:blip r:embed="rId2"/>
          <a:stretch>
            <a:fillRect/>
          </a:stretch>
        </p:blipFill>
        <p:spPr>
          <a:xfrm>
            <a:off x="5042027" y="177064"/>
            <a:ext cx="6936806" cy="6293184"/>
          </a:xfrm>
        </p:spPr>
      </p:pic>
    </p:spTree>
    <p:extLst>
      <p:ext uri="{BB962C8B-B14F-4D97-AF65-F5344CB8AC3E}">
        <p14:creationId xmlns:p14="http://schemas.microsoft.com/office/powerpoint/2010/main" val="123512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F6704-6154-B61E-4866-1A170A829A84}"/>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FD7849AC-2E59-91B0-2701-A8256F8912DB}"/>
              </a:ext>
            </a:extLst>
          </p:cNvPr>
          <p:cNvPicPr>
            <a:picLocks noGrp="1" noChangeAspect="1"/>
          </p:cNvPicPr>
          <p:nvPr>
            <p:ph idx="1"/>
          </p:nvPr>
        </p:nvPicPr>
        <p:blipFill>
          <a:blip r:embed="rId2"/>
          <a:stretch>
            <a:fillRect/>
          </a:stretch>
        </p:blipFill>
        <p:spPr>
          <a:xfrm>
            <a:off x="2164466" y="-774564"/>
            <a:ext cx="8044124" cy="7632564"/>
          </a:xfrm>
        </p:spPr>
      </p:pic>
    </p:spTree>
    <p:extLst>
      <p:ext uri="{BB962C8B-B14F-4D97-AF65-F5344CB8AC3E}">
        <p14:creationId xmlns:p14="http://schemas.microsoft.com/office/powerpoint/2010/main" val="35017503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1734</Words>
  <Application>Microsoft Macintosh PowerPoint</Application>
  <PresentationFormat>Grand écran</PresentationFormat>
  <Paragraphs>17</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Arial,Bold</vt:lpstr>
      <vt:lpstr>Arial,Italic</vt:lpstr>
      <vt:lpstr>Calibri</vt:lpstr>
      <vt:lpstr>Calibri Light</vt:lpstr>
      <vt:lpstr>Thème Office</vt:lpstr>
      <vt:lpstr>Présentation PowerPoint</vt:lpstr>
      <vt:lpstr>1ère station :  Jésus est condamné à mort   « Seigneur Jésus, nous t’adorons car tu as sauvé le monde par ta sainte croix »   Dans cette station, nous voyons Jésus, ligoté, attaché comme un malfaiteur... Pilate décide qu'il doit mourir, alors qu'il sait très bien que Jésus est innocent, qu'il n'a rien fait de mal. Jésus ne dit rien, il ne se défend pas... Il pense à tous ceux qui un jour se- ront traités comme lui et il prie.   Merci Jésus, pour ta patience.   Aide-nous à ne pas râler quand on nous fait une remarque.  </vt:lpstr>
      <vt:lpstr>Présentation PowerPoint</vt:lpstr>
      <vt:lpstr>2 ème station :  Jésus est chargé de sa croix    « Seigneur Jésus, nous t’adorons car tu as sauvé le monde par ta sainte croix »   Quand Jésus reçoit cette croix, on dirait qu’il la serre dans ses bras... Il sait que grâce à elle, il va sauver le monde et comme il veut nous sauver tous, il prend sa croix avec amour... Cette fois encore, il ne se plaint pas.   Merci Jésus, d'avoir porté ta croix avec amour.   Aide-nous à faire des efforts.   </vt:lpstr>
      <vt:lpstr>Présentation PowerPoint</vt:lpstr>
      <vt:lpstr>3ème station :  Jésus tombe pour la première fois   « Seigneur Jésus, nous t’adorons car tu as sauvé le monde par ta sainte croix »   Jésus n'a pas dormi de la nuit, il a été fouetté, couronné d'épines, maltraité... Il n'en peut plus et tombe sur le chemin... mais il se relève, comme pour nous montrer comment il faut faire quand nous tombons dans le péché. Il faut se relever en deman- dant pardon et recommencer à marcher, à faire nos petits efforts pour suivre Jésus, pour l'imiter.   Merci Jésus de nous donner l'exemple.   Aide-nous à ne pas nous décourager.  </vt:lpstr>
      <vt:lpstr>Présentation PowerPoint</vt:lpstr>
      <vt:lpstr>4ème station :  Jésus rencontre sa Mère   « Seigneur Jésus, nous t’adorons car tu as sauvé le monde par ta sainte croix »   Sur ce chemin de douleur, Marie est là et encourage son Fils du regard. Elle sait qu'il accomplit la volonté de Dieu et que c’est par ses souffrances, offertes dans l'amour, qu'il pourra nous sau- ver... Elle veut nous dire qu'elle est aussi près de chacun de nous dans notre vie.   Merci Marie d'être près de chacun de nous.   Aide-nous à rester toujours un ami de Jésus.  </vt:lpstr>
      <vt:lpstr>Présentation PowerPoint</vt:lpstr>
      <vt:lpstr>5ème station :  Simon aide Jésus à porter sa croix   « Seigneur Jésus, nous t’adorons car tu as sauvé le monde par ta sainte croix »   Simon aide Jésus à porter sa croix... Il ne le fait pas de bon cœur au début ! Il est forcé par les soldats. Il n'a pas le choix. Mais bientôt, en marchant derrière Jésus, il comprend combien celui-ci est saint et va faire tout ce qu'il peut pour l'aider...   Merci Simon, d'avoir aidé Jésus à porter sa croix.   Jésus, aide-nous à rendre service avec le sourire.  </vt:lpstr>
      <vt:lpstr>Présentation PowerPoint</vt:lpstr>
      <vt:lpstr>6ème station :  Sainte Véronique essuie le visage de Jésus   « Seigneur Jésus, nous t’adorons car tu as sauvé le monde par ta sainte croix »   Comme elle est courageuse ! Elle n’a pas peur des soldats et la foule qui entoure Jésus. Elle se précipite pour le consoler et es- suyer son visage couvert de boue et de crachats... Jésus va ré- compenser son geste et son courage : il imprime l'image de son visage sur le voile de Véronique...   Merci Véronique d'avoir été si courageuse !   Aide-nous Jésus, à montrer que nous t'aimons !  </vt:lpstr>
      <vt:lpstr>Présentation PowerPoint</vt:lpstr>
      <vt:lpstr>7ème station :  Jésus tombe pour la deuxième fois   « Seigneur Jésus, nous t’adorons car tu as sauvé le monde par ta sainte croix »   Jésus n'en peut plus... Il tombe pour la 2ème fois, mais il se relève.   Pardon Jésus pour tous mes péchés.   Aide-nous à comprendre qu'ils te font beaucoup de peine.  </vt:lpstr>
      <vt:lpstr>Présentation PowerPoint</vt:lpstr>
      <vt:lpstr>8ème station :  Jésus console les filles de Jérusalem    « Seigneur Jésus, nous t’adorons car tu as sauvé le monde par ta sainte croix »   Sur le chemin qui le conduit au Calvaire, Jésus rencontre d'autres personnes. Il y a un groupe de femmes de Jérusalem qui pleurent beaucoup en voyant Jésus. Alors Jésus essaie de les consoler... Mais il leur dit aussi que pour le consoler, il faut surtout éviter de faire le mal.   Merci Jésus de nous consoler quand nous sommes tristes.   Aide-nous à faire le bien pour te consoler à notre tour...  </vt:lpstr>
      <vt:lpstr>Présentation PowerPoint</vt:lpstr>
      <vt:lpstr>9ème station :  Jésus tombe pour la troisième fois   « Seigneur Jésus, nous t’adorons car tu as sauvé le monde par ta sainte croix »   Arrivé presque au sommet du Calvaire, Jésus tombe une 3ème fois... Mais là encore, il se relève avec courage car il veut aller jus- qu’au bout pour nous sauver.   Merci Jésus pour tant d'amour !   Aide-nous à ne plus nous décourager !  </vt:lpstr>
      <vt:lpstr>Présentation PowerPoint</vt:lpstr>
      <vt:lpstr>10ème station :  Jésus est dépouillé de ses vêtements   « Seigneur Jésus, nous t’adorons car tu as sauvé le monde par ta sainte croix »   On enlève tous ses vêtements à Jésus... C'est une souffrance de plus, dans son corps et dans son cœur... Mais là encore il ne dit rien, il prie dans le silence de son cœur... Il est né pauvre dans la crèche et il va mourir pauvre sur la croix, comme pour nous mon- trer que notre vie est faite pour le Ciel.   Merci Jésus de nous montrer l'exemple.   Aide-nous à ne pas gaspiller.  </vt:lpstr>
      <vt:lpstr>Présentation PowerPoint</vt:lpstr>
      <vt:lpstr>11ème station :  Jésus est cloué à la croix   « Seigneur Jésus, nous t’adorons car tu as sauvé le monde par ta sainte croix »   Jésus est maintenant cloué sur la croix... C'est le moment le plus dur de ce chemin de croix... Il est étendu sur le bois et les bourreaux enfoncent les clous à grands coups de marteau... Jé- sus dit seulement : «Père, pardonne-leur, ils ne savent pas ce qu'ils font !»   Merci Jésus de nous avoir pardonnés   Aide-nous à pardonner à ceux qui nous ont fait du mal  </vt:lpstr>
      <vt:lpstr>Présentation PowerPoint</vt:lpstr>
      <vt:lpstr>12ème station :  Jésus meurt sur la croix   « Seigneur Jésus, nous t’adorons car tu as sauvé le monde par ta sainte croix »   Il est 15h ce vendredi, Jésus dit encore quelques paroles à Ma- rie, sa mère et à Saint Jean, qui sont au pied de la croix. Il dit une dernière parole à son Père du ciel, puis il meurt... par amour pour tous les hommes, par amour pour chacun de nous !   Merci Jésus de nous avoir aimés jusque-là !   Aide-nous à ne jamais oublier que tu es mort par amour pour nous !  </vt:lpstr>
      <vt:lpstr>13ème station :  Jésus est descendu de la croix   « Seigneur Jésus, nous t’adorons car tu as sauvé le monde par ta sainte croix »   Des amis de Jésus vont demander à Pilate la permission d'ensevelir le corps de Jésus. Ils détachent donc le corps de Jé- sus et avant de le mettre dans le tombeau, ils le déposent sur les genoux de Marie qui peut ainsi regarder son Fils une der- nière fois et voir combien on lui a fait du mal. Mais Marie, comme Jésus, ne se plaint pas, elle offre tout à Dieu, elle sait que Jésus va ressusciter et que c'est comme cela qu'il nous sauve.   Merci Marie d'avoir été si courageuse !   Aide-nous à aimer Jésus comme toi !  </vt:lpstr>
      <vt:lpstr>Présentation PowerPoint</vt:lpstr>
      <vt:lpstr>14ème station :  Jésus est mis au tombeau   « Seigneur Jésus, nous t’adorons car tu as sauvé le monde par ta sainte croix »   C'est l'heure de la séparation, l'heure du silence... Il n'y a plus d'agitation, on pense que tout est fini... Les amis de Jésus sont très tristes, la Vierge Marie aussi, mais elle, elle garde la foi dans son cœur, elle sait que Jésus n'a pas perdu, elle sait que sa mort n'est pas un échec, mais au contraire une grande vic- toire de l’amour parce qu’il va ressusciter et ainsi être plus fort que la mort !   Merci Marie d'avoir gardé la foi.   Aide-nous à faire grandir notre foi.  </vt:lpstr>
      <vt:lpstr>Notre Père, qui es aux cieux, que ton nom soit sanctifié, que ton règne vienne, que ta volonté soit faite sur la terre comme au ciel. Donne-nous aujourd’hui notre pain de ce jour. Pardonne-nous nos offenses, comme nous pardonnons aussi  à ceux qui nous ont offensés. Et ne nous laisse pas entrer en tentation mais délivre-nous du Mal. Amen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Monique CHABROLHES</dc:creator>
  <cp:lastModifiedBy>Monique CHABROLHES</cp:lastModifiedBy>
  <cp:revision>4</cp:revision>
  <dcterms:created xsi:type="dcterms:W3CDTF">2024-01-18T19:09:00Z</dcterms:created>
  <dcterms:modified xsi:type="dcterms:W3CDTF">2024-01-30T19:18:48Z</dcterms:modified>
</cp:coreProperties>
</file>